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41"/>
  </p:notesMasterIdLst>
  <p:handoutMasterIdLst>
    <p:handoutMasterId r:id="rId42"/>
  </p:handoutMasterIdLst>
  <p:sldIdLst>
    <p:sldId id="316" r:id="rId2"/>
    <p:sldId id="317" r:id="rId3"/>
    <p:sldId id="296" r:id="rId4"/>
    <p:sldId id="314" r:id="rId5"/>
    <p:sldId id="315" r:id="rId6"/>
    <p:sldId id="297" r:id="rId7"/>
    <p:sldId id="301" r:id="rId8"/>
    <p:sldId id="302" r:id="rId9"/>
    <p:sldId id="299" r:id="rId10"/>
    <p:sldId id="300" r:id="rId11"/>
    <p:sldId id="298" r:id="rId12"/>
    <p:sldId id="303" r:id="rId13"/>
    <p:sldId id="304" r:id="rId14"/>
    <p:sldId id="305" r:id="rId15"/>
    <p:sldId id="306" r:id="rId16"/>
    <p:sldId id="307" r:id="rId17"/>
    <p:sldId id="308" r:id="rId18"/>
    <p:sldId id="309" r:id="rId19"/>
    <p:sldId id="283" r:id="rId20"/>
    <p:sldId id="284" r:id="rId21"/>
    <p:sldId id="267" r:id="rId22"/>
    <p:sldId id="312" r:id="rId23"/>
    <p:sldId id="285" r:id="rId24"/>
    <p:sldId id="274" r:id="rId25"/>
    <p:sldId id="313" r:id="rId26"/>
    <p:sldId id="311" r:id="rId27"/>
    <p:sldId id="258" r:id="rId28"/>
    <p:sldId id="282" r:id="rId29"/>
    <p:sldId id="288" r:id="rId30"/>
    <p:sldId id="279" r:id="rId31"/>
    <p:sldId id="260" r:id="rId32"/>
    <p:sldId id="287" r:id="rId33"/>
    <p:sldId id="289" r:id="rId34"/>
    <p:sldId id="280" r:id="rId35"/>
    <p:sldId id="262" r:id="rId36"/>
    <p:sldId id="263" r:id="rId37"/>
    <p:sldId id="291" r:id="rId38"/>
    <p:sldId id="292" r:id="rId39"/>
    <p:sldId id="310" r:id="rId40"/>
  </p:sldIdLst>
  <p:sldSz cx="9144000" cy="6858000" type="screen4x3"/>
  <p:notesSz cx="6858000" cy="9144000"/>
  <p:embeddedFontLst>
    <p:embeddedFont>
      <p:font typeface="Comic Sans MS" panose="030F0702030302020204" pitchFamily="66" charset="0"/>
      <p:regular r:id="rId43"/>
      <p:bold r:id="rId44"/>
    </p:embeddedFont>
    <p:embeddedFont>
      <p:font typeface="Bookman Old Style" panose="02050604050505020204" pitchFamily="18"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Gill Sans MT" panose="020B0502020104020203" pitchFamily="34" charset="0"/>
      <p:regular r:id="rId53"/>
      <p:bold r:id="rId54"/>
      <p:italic r:id="rId55"/>
      <p:boldItalic r:id="rId56"/>
    </p:embeddedFont>
    <p:embeddedFont>
      <p:font typeface="Cambria" panose="02040503050406030204" pitchFamily="18" charset="0"/>
      <p:regular r:id="rId57"/>
      <p:bold r:id="rId58"/>
      <p:italic r:id="rId59"/>
      <p:boldItalic r:id="rId60"/>
    </p:embeddedFont>
    <p:embeddedFont>
      <p:font typeface="Wingdings 3" panose="05040102010807070707" pitchFamily="18" charset="2"/>
      <p:regular r:id="rId61"/>
    </p:embeddedFont>
    <p:embeddedFont>
      <p:font typeface="Arial Black" panose="020B0A04020102020204" pitchFamily="34" charset="0"/>
      <p:bold r:id="rId62"/>
    </p:embeddedFont>
    <p:embeddedFont>
      <p:font typeface="Cambria Math" panose="02040503050406030204" pitchFamily="18" charset="0"/>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05" autoAdjust="0"/>
    <p:restoredTop sz="96395" autoAdjust="0"/>
  </p:normalViewPr>
  <p:slideViewPr>
    <p:cSldViewPr snapToGrid="0" snapToObjects="1">
      <p:cViewPr varScale="1">
        <p:scale>
          <a:sx n="111" d="100"/>
          <a:sy n="111" d="100"/>
        </p:scale>
        <p:origin x="1236" y="102"/>
      </p:cViewPr>
      <p:guideLst/>
    </p:cSldViewPr>
  </p:slideViewPr>
  <p:notesTextViewPr>
    <p:cViewPr>
      <p:scale>
        <a:sx n="3" d="2"/>
        <a:sy n="3" d="2"/>
      </p:scale>
      <p:origin x="0" y="0"/>
    </p:cViewPr>
  </p:notesTextViewPr>
  <p:sorterViewPr>
    <p:cViewPr>
      <p:scale>
        <a:sx n="140" d="100"/>
        <a:sy n="140" d="100"/>
      </p:scale>
      <p:origin x="0" y="-594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61" Type="http://schemas.openxmlformats.org/officeDocument/2006/relationships/font" Target="fonts/font1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2.fntdata"/><Relationship Id="rId62" Type="http://schemas.openxmlformats.org/officeDocument/2006/relationships/font" Target="fonts/font2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66362E3-780A-514C-B6A6-AAB4196CCE4F}" type="datetimeFigureOut">
              <a:rPr lang="en-US" smtClean="0"/>
              <a:pPr/>
              <a:t>3/24/2017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4F5820-552F-894A-ABD3-AAB5E1E1C48F}" type="slidenum">
              <a:rPr lang="en-US" smtClean="0"/>
              <a:pPr/>
              <a:t>‹#›</a:t>
            </a:fld>
            <a:endParaRPr lang="en-US"/>
          </a:p>
        </p:txBody>
      </p:sp>
    </p:spTree>
    <p:extLst>
      <p:ext uri="{BB962C8B-B14F-4D97-AF65-F5344CB8AC3E}">
        <p14:creationId xmlns:p14="http://schemas.microsoft.com/office/powerpoint/2010/main" val="421552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8BC74-8EBC-4A13-9E78-0DA8F4757FF9}" type="datetimeFigureOut">
              <a:rPr lang="en-GB" smtClean="0"/>
              <a:t>24/03/2017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654D3-6FE0-4A89-B17C-DC329868AFD0}" type="slidenum">
              <a:rPr lang="en-GB" smtClean="0"/>
              <a:t>‹#›</a:t>
            </a:fld>
            <a:endParaRPr lang="en-GB"/>
          </a:p>
        </p:txBody>
      </p:sp>
    </p:spTree>
    <p:extLst>
      <p:ext uri="{BB962C8B-B14F-4D97-AF65-F5344CB8AC3E}">
        <p14:creationId xmlns:p14="http://schemas.microsoft.com/office/powerpoint/2010/main" val="2178221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44FB0F-AD21-4BF7-A464-D3B776A1DD39}" type="slidenum">
              <a:rPr kumimoji="0" lang="en-GB"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8134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A1E0D2A-E4F1-4C7B-A309-F876E3D50605}" type="slidenum">
              <a:rPr lang="en-GB" smtClean="0"/>
              <a:pPr/>
              <a:t>10</a:t>
            </a:fld>
            <a:endParaRPr lang="en-GB" smtClean="0"/>
          </a:p>
        </p:txBody>
      </p:sp>
      <p:sp>
        <p:nvSpPr>
          <p:cNvPr id="45059" name="Rectangle 2"/>
          <p:cNvSpPr>
            <a:spLocks noGrp="1" noRot="1" noChangeAspect="1" noChangeArrowheads="1" noTextEdit="1"/>
          </p:cNvSpPr>
          <p:nvPr>
            <p:ph type="sldImg"/>
          </p:nvPr>
        </p:nvSpPr>
        <p:spPr>
          <a:xfrm>
            <a:off x="677863" y="808038"/>
            <a:ext cx="5384800" cy="4040187"/>
          </a:xfrm>
          <a:ln/>
        </p:spPr>
      </p:sp>
      <p:sp>
        <p:nvSpPr>
          <p:cNvPr id="45060" name="Rectangle 3"/>
          <p:cNvSpPr>
            <a:spLocks noGrp="1" noChangeArrowheads="1"/>
          </p:cNvSpPr>
          <p:nvPr>
            <p:ph type="body" idx="1"/>
          </p:nvPr>
        </p:nvSpPr>
        <p:spPr>
          <a:xfrm>
            <a:off x="897983" y="5120674"/>
            <a:ext cx="4941916" cy="4849843"/>
          </a:xfrm>
          <a:noFill/>
          <a:ln/>
        </p:spPr>
        <p:txBody>
          <a:bodyPr/>
          <a:lstStyle/>
          <a:p>
            <a:pPr defTabSz="882213">
              <a:defRPr/>
            </a:pPr>
            <a:r>
              <a:rPr lang="pt-PT" baseline="0" dirty="0" smtClean="0"/>
              <a:t>Corazziari et al have allocated each of the common cancers into one of the three types, and suggest a rule for determining how to place a new cancer into on the three types: just see which distribution returns age-standardised survival closest to the un-adjusted survival, and go with that one.</a:t>
            </a:r>
            <a:endParaRPr lang="pt-PT" dirty="0" smtClean="0"/>
          </a:p>
          <a:p>
            <a:pPr eaLnBrk="1" hangingPunct="1"/>
            <a:endParaRPr lang="it-IT" dirty="0" smtClean="0"/>
          </a:p>
          <a:p>
            <a:pPr eaLnBrk="1" hangingPunct="1"/>
            <a:r>
              <a:rPr lang="it-IT" dirty="0" smtClean="0"/>
              <a:t>The</a:t>
            </a:r>
            <a:r>
              <a:rPr lang="it-IT" baseline="0" dirty="0" smtClean="0"/>
              <a:t> ICSS weights are usually a good choice for the following reasons. The standardised estimates tend to be close to the real-world estimates. Age-weights specific to your study don’t need to be calculated, you can just use their weights saving a lot of work, and finally (and possiby most importantly) this is a commonly used international standard, so you you can compare your age-standardised statistics to those of anyone else who has used the same weights. So we’d recommend using this one, unless there are some good reasons not too – like needing to maintain comparability with earlier studies done using different weights. </a:t>
            </a:r>
            <a:endParaRPr lang="it-IT" dirty="0" smtClean="0"/>
          </a:p>
        </p:txBody>
      </p:sp>
      <p:sp>
        <p:nvSpPr>
          <p:cNvPr id="5" name="Date Placeholder 4"/>
          <p:cNvSpPr>
            <a:spLocks noGrp="1"/>
          </p:cNvSpPr>
          <p:nvPr>
            <p:ph type="dt" idx="10"/>
          </p:nvPr>
        </p:nvSpPr>
        <p:spPr/>
        <p:txBody>
          <a:bodyPr/>
          <a:lstStyle/>
          <a:p>
            <a:endParaRPr lang="en-GB"/>
          </a:p>
        </p:txBody>
      </p:sp>
    </p:spTree>
    <p:extLst>
      <p:ext uri="{BB962C8B-B14F-4D97-AF65-F5344CB8AC3E}">
        <p14:creationId xmlns:p14="http://schemas.microsoft.com/office/powerpoint/2010/main" val="4002913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4A1E0D2A-E4F1-4C7B-A309-F876E3D50605}" type="slidenum">
              <a:rPr lang="en-GB" smtClean="0"/>
              <a:pPr/>
              <a:t>11</a:t>
            </a:fld>
            <a:endParaRPr lang="en-GB" smtClean="0"/>
          </a:p>
        </p:txBody>
      </p:sp>
      <p:sp>
        <p:nvSpPr>
          <p:cNvPr id="45059" name="Rectangle 2"/>
          <p:cNvSpPr>
            <a:spLocks noGrp="1" noRot="1" noChangeAspect="1" noChangeArrowheads="1" noTextEdit="1"/>
          </p:cNvSpPr>
          <p:nvPr>
            <p:ph type="sldImg"/>
          </p:nvPr>
        </p:nvSpPr>
        <p:spPr>
          <a:xfrm>
            <a:off x="677863" y="808038"/>
            <a:ext cx="5384800" cy="4040187"/>
          </a:xfrm>
          <a:ln/>
        </p:spPr>
      </p:sp>
      <p:sp>
        <p:nvSpPr>
          <p:cNvPr id="45060" name="Rectangle 3"/>
          <p:cNvSpPr>
            <a:spLocks noGrp="1" noChangeArrowheads="1"/>
          </p:cNvSpPr>
          <p:nvPr>
            <p:ph type="body" idx="1"/>
          </p:nvPr>
        </p:nvSpPr>
        <p:spPr>
          <a:xfrm>
            <a:off x="897983" y="5120674"/>
            <a:ext cx="4941916" cy="4849843"/>
          </a:xfrm>
          <a:noFill/>
          <a:ln/>
        </p:spPr>
        <p:txBody>
          <a:bodyPr/>
          <a:lstStyle/>
          <a:p>
            <a:pPr eaLnBrk="1" hangingPunct="1"/>
            <a:r>
              <a:rPr lang="it-IT" dirty="0" smtClean="0"/>
              <a:t>I’ll very quickly run through a practical</a:t>
            </a:r>
            <a:r>
              <a:rPr lang="it-IT" baseline="0" dirty="0" smtClean="0"/>
              <a:t> example of age-standardisation. So we start with our overall unstandardised net survival statistics for different years (click click). We can see the trend here. Then we have these same statistics within different patient age-groups. Using our ICSS weights, we then calculate the contribution each age-group makes to the age-standardised survival, by multiplying the appropriate weight by the survival in that age group. Finally we add all these contributions up, to get our age-standardised survival. We can see from the results that our age-standardised survival is slower than crude survival, and some of the trends are different. Comparing this age-standardisation to other approaches, we find quite similar results for this example.</a:t>
            </a:r>
            <a:endParaRPr lang="it-IT" dirty="0" smtClean="0"/>
          </a:p>
        </p:txBody>
      </p:sp>
      <p:sp>
        <p:nvSpPr>
          <p:cNvPr id="5" name="Date Placeholder 4"/>
          <p:cNvSpPr>
            <a:spLocks noGrp="1"/>
          </p:cNvSpPr>
          <p:nvPr>
            <p:ph type="dt" idx="10"/>
          </p:nvPr>
        </p:nvSpPr>
        <p:spPr/>
        <p:txBody>
          <a:bodyPr/>
          <a:lstStyle/>
          <a:p>
            <a:endParaRPr lang="en-GB"/>
          </a:p>
        </p:txBody>
      </p:sp>
    </p:spTree>
    <p:extLst>
      <p:ext uri="{BB962C8B-B14F-4D97-AF65-F5344CB8AC3E}">
        <p14:creationId xmlns:p14="http://schemas.microsoft.com/office/powerpoint/2010/main" val="2901008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Moving on to calculating</a:t>
            </a:r>
            <a:r>
              <a:rPr lang="en-GB" baseline="0" dirty="0" smtClean="0"/>
              <a:t> age-standardised survival, here are the important steps. First, we group patients into bins based on age-groups they belong to, like 15-39, 40-49, 50-59, and calculate survival within each bin. We then combine these estimates into one single statistic using the following formula: it’s the survival in each bin S multiplied by the appropriate weight W all added up, and the summation symbol is a short hand way of representing this, saying we add all instances of S*w from S1w1 to </a:t>
            </a:r>
            <a:r>
              <a:rPr lang="en-GB" baseline="0" dirty="0" err="1" smtClean="0"/>
              <a:t>SnWn</a:t>
            </a:r>
            <a:r>
              <a:rPr lang="en-GB" baseline="0" dirty="0" smtClean="0"/>
              <a:t>. All the weights W add up to 1, so the statistic has the interpretation of being what the crude net survival would be in a hypothetical world where the survival of patients within each age-group is the same as actually is, but the population had different proportions of patients in each age-group – specified by the value of the w1. So for example, if S1 was the survival estimate for the youngest patient age-group and w1 was 0.3, then our survival estimate is equivalent to the estimate for a hypothetical population where 30% of the population was in the youngest age-group, with proportions of patients in other age-groups specified by w2 to w-n. </a:t>
            </a:r>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12</a:t>
            </a:fld>
            <a:endParaRPr lang="en-GB"/>
          </a:p>
        </p:txBody>
      </p:sp>
    </p:spTree>
    <p:extLst>
      <p:ext uri="{BB962C8B-B14F-4D97-AF65-F5344CB8AC3E}">
        <p14:creationId xmlns:p14="http://schemas.microsoft.com/office/powerpoint/2010/main" val="3548535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formula for the standard error of the age-standardised</a:t>
            </a:r>
            <a:r>
              <a:rPr lang="en-GB" baseline="0" dirty="0" smtClean="0"/>
              <a:t> survival</a:t>
            </a:r>
            <a:r>
              <a:rPr lang="en-GB" dirty="0" smtClean="0"/>
              <a:t>, which we can use to generate a confidence interval for</a:t>
            </a:r>
            <a:r>
              <a:rPr lang="en-GB" baseline="0" dirty="0" smtClean="0"/>
              <a:t> it, is given here. We see that it is determined as the square root of each of the standard error of the survival in each strata squared, multiplied by its weight squared. So the relative weight given to each age-group in the age-standardised survival, also determines the relative weight given to its standard error when pooling the standard errors from each strata to generate the combined standard error, which makes sense. It means if in our standardisation we give great weight to a strata with low patient numbers, and hence large standard error, the age-standardised survival will have correspondingly higher standard error, and similar large weight to strata with low standard error means low standard error in the age-standardised survival too.</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13</a:t>
            </a:fld>
            <a:endParaRPr lang="en-GB"/>
          </a:p>
        </p:txBody>
      </p:sp>
    </p:spTree>
    <p:extLst>
      <p:ext uri="{BB962C8B-B14F-4D97-AF65-F5344CB8AC3E}">
        <p14:creationId xmlns:p14="http://schemas.microsoft.com/office/powerpoint/2010/main" val="3430325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Finally,</a:t>
            </a:r>
            <a:r>
              <a:rPr lang="en-GB" baseline="0" dirty="0" smtClean="0"/>
              <a:t> here are the formulae for 95% confidence intervals for the age-standardised survival. We can use these and the age-standardised standard error when comparing populations, to see if differences between them are statistically significant. The confidence intervals are based on the assumption that the net survival estimates are log-normally distributed around their true value, an assumption which is reasonable for net survival estimates and which constrains the lower confidence limit to be positive. </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14</a:t>
            </a:fld>
            <a:endParaRPr lang="en-GB"/>
          </a:p>
        </p:txBody>
      </p:sp>
    </p:spTree>
    <p:extLst>
      <p:ext uri="{BB962C8B-B14F-4D97-AF65-F5344CB8AC3E}">
        <p14:creationId xmlns:p14="http://schemas.microsoft.com/office/powerpoint/2010/main" val="1520880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4BF05-4402-43ED-B475-39BF6B249F09}" type="slidenum">
              <a:rPr lang="en-GB"/>
              <a:pPr/>
              <a:t>15</a:t>
            </a:fld>
            <a:endParaRPr lang="en-GB"/>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pPr>
              <a:lnSpc>
                <a:spcPct val="90000"/>
              </a:lnSpc>
              <a:buFont typeface="Wingdings" panose="05000000000000000000" pitchFamily="2" charset="2"/>
              <a:buChar char="§"/>
            </a:pPr>
            <a:r>
              <a:rPr lang="pt-PT" dirty="0" smtClean="0"/>
              <a:t>So,</a:t>
            </a:r>
            <a:r>
              <a:rPr lang="pt-PT" baseline="0" dirty="0" smtClean="0"/>
              <a:t> to wrap up, even in the net survival framework there is still a residal effect of age on comparisons if there age differences between the populations compared. If we don’t want patient age differences affecting comparisons, standardisation allows us to control for this bias. We can then compare age-standardised survival, to see if it improves over time, to see which countries and regions perform best. We want to pick a reference population to </a:t>
            </a:r>
            <a:r>
              <a:rPr lang="en-GB" sz="1900" dirty="0">
                <a:latin typeface="Arial" charset="0"/>
              </a:rPr>
              <a:t>maximise comparability with other studies, to have maximum agreement between un-standardised and standardised estimates</a:t>
            </a:r>
            <a:r>
              <a:rPr lang="pt-PT" dirty="0"/>
              <a:t>, and which is easiest computationally... The ICSS is a good choice for all these.</a:t>
            </a:r>
            <a:endParaRPr lang="en-GB" sz="1900" dirty="0">
              <a:latin typeface="Arial" charset="0"/>
            </a:endParaRPr>
          </a:p>
        </p:txBody>
      </p:sp>
      <p:sp>
        <p:nvSpPr>
          <p:cNvPr id="5" name="Date Placeholder 4"/>
          <p:cNvSpPr>
            <a:spLocks noGrp="1"/>
          </p:cNvSpPr>
          <p:nvPr>
            <p:ph type="dt" idx="10"/>
          </p:nvPr>
        </p:nvSpPr>
        <p:spPr/>
        <p:txBody>
          <a:bodyPr/>
          <a:lstStyle/>
          <a:p>
            <a:endParaRPr lang="en-GB"/>
          </a:p>
        </p:txBody>
      </p:sp>
    </p:spTree>
    <p:extLst>
      <p:ext uri="{BB962C8B-B14F-4D97-AF65-F5344CB8AC3E}">
        <p14:creationId xmlns:p14="http://schemas.microsoft.com/office/powerpoint/2010/main" val="2699237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are some references to</a:t>
            </a:r>
            <a:r>
              <a:rPr lang="en-GB" baseline="0" dirty="0" smtClean="0"/>
              <a:t> the literature describing the different weights, and also two describing standardisation of cancer survival. </a:t>
            </a:r>
          </a:p>
          <a:p>
            <a:endParaRPr lang="en-GB" baseline="0" dirty="0" smtClean="0"/>
          </a:p>
          <a:p>
            <a:r>
              <a:rPr lang="en-GB" baseline="0" dirty="0" smtClean="0"/>
              <a:t>Thank you! </a:t>
            </a:r>
            <a:r>
              <a:rPr lang="en-GB" baseline="0" smtClean="0"/>
              <a:t>Any questions??</a:t>
            </a:r>
            <a:endParaRPr lang="en-GB"/>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16</a:t>
            </a:fld>
            <a:endParaRPr lang="en-GB"/>
          </a:p>
        </p:txBody>
      </p:sp>
    </p:spTree>
    <p:extLst>
      <p:ext uri="{BB962C8B-B14F-4D97-AF65-F5344CB8AC3E}">
        <p14:creationId xmlns:p14="http://schemas.microsoft.com/office/powerpoint/2010/main" val="855799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12C9632D-96D7-4C44-9B7A-BF35D29C8D67}" type="slidenum">
              <a:rPr lang="en-GB" smtClean="0"/>
              <a:pPr/>
              <a:t>39</a:t>
            </a:fld>
            <a:endParaRPr lang="en-GB"/>
          </a:p>
        </p:txBody>
      </p:sp>
    </p:spTree>
    <p:extLst>
      <p:ext uri="{BB962C8B-B14F-4D97-AF65-F5344CB8AC3E}">
        <p14:creationId xmlns:p14="http://schemas.microsoft.com/office/powerpoint/2010/main" val="3095167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Time until an event occurs,</a:t>
            </a:r>
            <a:r>
              <a:rPr lang="en-GB" sz="1200" baseline="0" dirty="0"/>
              <a:t> not just the proportion of patients who survived</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44FB0F-AD21-4BF7-A464-D3B776A1DD3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837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we want to adjust for age in our comparisons of</a:t>
            </a:r>
            <a:r>
              <a:rPr lang="en-GB" baseline="0" dirty="0" smtClean="0"/>
              <a:t> cancer survival. As we saw earlier in the course, net survival adjusts for the background risk of death in the population the patient was drawn from. Next lecture Devon will talk more about lifetables, but in general we assume we’ve removed any hazard due to the background age-specific population hazard for patients we’re comparing. But age is still a problem in our comparison. </a:t>
            </a:r>
          </a:p>
          <a:p>
            <a:endParaRPr lang="en-GB" baseline="0" dirty="0" smtClean="0"/>
          </a:p>
          <a:p>
            <a:r>
              <a:rPr lang="en-GB" baseline="0" dirty="0" smtClean="0"/>
              <a:t>This is because cancer hazard itself changes with age. Older patients have co-morbidities and other barriers to early diagnosis and optimal treatment, meaning a cancer diagnosis for them holds more hazard than for younger patients. Adjusting for expected background mortality in the population doesn’t account for this, and so differences in distributions of patient age at diagnosis are still playing an important role in net survival comparisons.</a:t>
            </a:r>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3</a:t>
            </a:fld>
            <a:endParaRPr lang="en-GB"/>
          </a:p>
        </p:txBody>
      </p:sp>
    </p:spTree>
    <p:extLst>
      <p:ext uri="{BB962C8B-B14F-4D97-AF65-F5344CB8AC3E}">
        <p14:creationId xmlns:p14="http://schemas.microsoft.com/office/powerpoint/2010/main" val="3800864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To deal with this we can do survival comparisons only for specific age groups, say compare only patients aged 70-80, 60-70, </a:t>
            </a:r>
            <a:r>
              <a:rPr lang="en-GB" baseline="0" dirty="0" err="1" smtClean="0"/>
              <a:t>etc</a:t>
            </a:r>
            <a:r>
              <a:rPr lang="en-GB" baseline="0" dirty="0" smtClean="0"/>
              <a:t> separately. This addresses the impact of age, but it’s inconvenient not to have a summary measure of overall survival differences between populations. The solution to this is to produce a summary survival value composed of the survival estimates in each of the age-groups given certain weights adding up to 1 or 100%. This can statistic can then be compared between populations, so long as the same age-groupings and weights are used in the two populations – I’ll talk a bit later about the different possible weights and how to choose them. This approach is known as “direct age-standardisation”, and it’s what we recommend to make good comparisons between time-periods and populations, which takes into account most of the sources of survival differences which are due to population age differences.</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4</a:t>
            </a:fld>
            <a:endParaRPr lang="en-GB"/>
          </a:p>
        </p:txBody>
      </p:sp>
    </p:spTree>
    <p:extLst>
      <p:ext uri="{BB962C8B-B14F-4D97-AF65-F5344CB8AC3E}">
        <p14:creationId xmlns:p14="http://schemas.microsoft.com/office/powerpoint/2010/main" val="1117894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To deal with this we can do survival comparisons only for specific age groups, say compare only patients aged 70-80, 60-70, </a:t>
            </a:r>
            <a:r>
              <a:rPr lang="en-GB" baseline="0" dirty="0" err="1" smtClean="0"/>
              <a:t>etc</a:t>
            </a:r>
            <a:r>
              <a:rPr lang="en-GB" baseline="0" dirty="0" smtClean="0"/>
              <a:t> separately. This addresses the impact of age, but it’s inconvenient not to have a summary measure of overall survival differences between populations. The solution to this is to produce a summary survival value composed of the survival estimates in each of the age-groups given certain weights adding up to 1 or 100%. This can statistic can then be compared between populations, so long as the same age-groupings and weights are used in the two populations – I’ll talk a bit later about the different possible weights and how to choose them. This approach is known as “direct age-standardisation”, and it’s what we recommend to make good comparisons between time-periods and populations, which takes into account most of the sources of survival differences which are due to population age differences.</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5</a:t>
            </a:fld>
            <a:endParaRPr lang="en-GB"/>
          </a:p>
        </p:txBody>
      </p:sp>
    </p:spTree>
    <p:extLst>
      <p:ext uri="{BB962C8B-B14F-4D97-AF65-F5344CB8AC3E}">
        <p14:creationId xmlns:p14="http://schemas.microsoft.com/office/powerpoint/2010/main" val="240409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To deal with this we can do survival comparisons only for specific age groups, say compare only patients aged 70-80, 60-70, </a:t>
            </a:r>
            <a:r>
              <a:rPr lang="en-GB" baseline="0" dirty="0" err="1" smtClean="0"/>
              <a:t>etc</a:t>
            </a:r>
            <a:r>
              <a:rPr lang="en-GB" baseline="0" dirty="0" smtClean="0"/>
              <a:t> separately. This addresses the impact of age, but it’s inconvenient not to have a summary measure of overall survival differences between populations. The solution to this is to produce a summary survival value composed of the survival estimates in each of the age-groups given certain weights adding up to 1 or 100%. This can statistic can then be compared between populations, so long as the same age-groupings and weights are used in the two populations – I’ll talk a bit later about the different possible weights and how to choose them. This approach is known as “direct age-standardisation”, and it’s what we recommend to make good comparisons between time-periods and populations, which takes into account most of the sources of survival differences which are due to population age differences.</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6</a:t>
            </a:fld>
            <a:endParaRPr lang="en-GB"/>
          </a:p>
        </p:txBody>
      </p:sp>
    </p:spTree>
    <p:extLst>
      <p:ext uri="{BB962C8B-B14F-4D97-AF65-F5344CB8AC3E}">
        <p14:creationId xmlns:p14="http://schemas.microsoft.com/office/powerpoint/2010/main" val="345092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those</a:t>
            </a:r>
            <a:r>
              <a:rPr lang="en-GB" baseline="0" dirty="0" smtClean="0"/>
              <a:t> are the formula needed to do this calculation. Thinking of the limitations of age-standardisation, the biggest problems are to do with sparse data. To calculate age-standardised survival we need to be able to calculate survival within each age-group, which means we need at least one patient at risk when the study starts. Ideally we’d have far more in each age-group, as survival estimates with small patient numbers are unreliable. </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7</a:t>
            </a:fld>
            <a:endParaRPr lang="en-GB"/>
          </a:p>
        </p:txBody>
      </p:sp>
    </p:spTree>
    <p:extLst>
      <p:ext uri="{BB962C8B-B14F-4D97-AF65-F5344CB8AC3E}">
        <p14:creationId xmlns:p14="http://schemas.microsoft.com/office/powerpoint/2010/main" val="4152168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Considering</a:t>
            </a:r>
            <a:r>
              <a:rPr lang="en-GB" baseline="0" dirty="0" smtClean="0"/>
              <a:t> the meaning of age-standardised survival, as was said earlier, it’s interpretation is the crude or un-adjusted net survival that would happen if the age-group specific survival in the population remained as it actually is, but the proportions of people in each group were changed (based on the weights given to each age-group). So age-standardised survival is a very hypothetical quantity; the survival that we would see in a hypothetical world where people can only die of cancer, in a hypothetical population with defined proportions of people in each age-group. It’s usefulness is that it has removed nearly all the bias from age, as we saw, which means it’s a great tool for comparisons. Of course, to re-iterate we have to use the same weights for standardisation for each population being compared otherwise there’s no point standardising, because the whole point of standardisation is to remove bias from different age-distributions between the populations.</a:t>
            </a:r>
            <a:endParaRPr lang="en-GB" dirty="0"/>
          </a:p>
        </p:txBody>
      </p:sp>
      <p:sp>
        <p:nvSpPr>
          <p:cNvPr id="4" name="Date Placeholder 3"/>
          <p:cNvSpPr>
            <a:spLocks noGrp="1"/>
          </p:cNvSpPr>
          <p:nvPr>
            <p:ph type="dt" idx="10"/>
          </p:nvPr>
        </p:nvSpPr>
        <p:spPr/>
        <p:txBody>
          <a:bodyPr/>
          <a:lstStyle/>
          <a:p>
            <a:endParaRPr lang="en-GB"/>
          </a:p>
        </p:txBody>
      </p:sp>
      <p:sp>
        <p:nvSpPr>
          <p:cNvPr id="5" name="Slide Number Placeholder 4"/>
          <p:cNvSpPr>
            <a:spLocks noGrp="1"/>
          </p:cNvSpPr>
          <p:nvPr>
            <p:ph type="sldNum" sz="quarter" idx="11"/>
          </p:nvPr>
        </p:nvSpPr>
        <p:spPr/>
        <p:txBody>
          <a:bodyPr/>
          <a:lstStyle/>
          <a:p>
            <a:fld id="{F497819A-7950-4014-A784-A6A38C491D5D}" type="slidenum">
              <a:rPr lang="en-GB" smtClean="0"/>
              <a:pPr/>
              <a:t>8</a:t>
            </a:fld>
            <a:endParaRPr lang="en-GB"/>
          </a:p>
        </p:txBody>
      </p:sp>
    </p:spTree>
    <p:extLst>
      <p:ext uri="{BB962C8B-B14F-4D97-AF65-F5344CB8AC3E}">
        <p14:creationId xmlns:p14="http://schemas.microsoft.com/office/powerpoint/2010/main" val="296241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54BF05-4402-43ED-B475-39BF6B249F09}" type="slidenum">
              <a:rPr lang="en-GB"/>
              <a:pPr/>
              <a:t>9</a:t>
            </a:fld>
            <a:endParaRPr lang="en-GB"/>
          </a:p>
        </p:txBody>
      </p:sp>
      <p:sp>
        <p:nvSpPr>
          <p:cNvPr id="281602" name="Rectangle 2"/>
          <p:cNvSpPr>
            <a:spLocks noGrp="1" noRot="1" noChangeAspect="1" noChangeArrowheads="1" noTextEdit="1"/>
          </p:cNvSpPr>
          <p:nvPr>
            <p:ph type="sldImg"/>
          </p:nvPr>
        </p:nvSpPr>
        <p:spPr>
          <a:ln/>
        </p:spPr>
      </p:sp>
      <p:sp>
        <p:nvSpPr>
          <p:cNvPr id="281603" name="Rectangle 3"/>
          <p:cNvSpPr>
            <a:spLocks noGrp="1" noChangeArrowheads="1"/>
          </p:cNvSpPr>
          <p:nvPr>
            <p:ph type="body" idx="1"/>
          </p:nvPr>
        </p:nvSpPr>
        <p:spPr/>
        <p:txBody>
          <a:bodyPr/>
          <a:lstStyle/>
          <a:p>
            <a:r>
              <a:rPr lang="pt-PT" dirty="0" smtClean="0"/>
              <a:t>The final population we’ll consider is the international cancer survival standard or ICSS</a:t>
            </a:r>
            <a:r>
              <a:rPr lang="pt-PT" baseline="0" dirty="0" smtClean="0"/>
              <a:t> population, developed by Corazziari et al. This is the population we would recommend to use, unless there are some good reasons not to. The ICSS is based on analysis performed on the 1.1 million records in the EUROCARE-2 dataset, and uses the same age-groupings as in the EUROCARE-3 study. Cluster analysis was used to determine a minimum acceptable number of weight types to cover all cancer sites which produced results as close as possible to the raw un-adjusted estimates, and they arrived at three types. The first is for cancers where the incidence increases with age (covers most patients), second is for cancers constant with age, and a third for cancer which affect mainly young adults. These three distributions can be used a standard for any cancer site. </a:t>
            </a:r>
            <a:endParaRPr lang="pt-PT" dirty="0"/>
          </a:p>
        </p:txBody>
      </p:sp>
      <p:sp>
        <p:nvSpPr>
          <p:cNvPr id="5" name="Date Placeholder 4"/>
          <p:cNvSpPr>
            <a:spLocks noGrp="1"/>
          </p:cNvSpPr>
          <p:nvPr>
            <p:ph type="dt" idx="10"/>
          </p:nvPr>
        </p:nvSpPr>
        <p:spPr/>
        <p:txBody>
          <a:bodyPr/>
          <a:lstStyle/>
          <a:p>
            <a:endParaRPr lang="en-GB"/>
          </a:p>
        </p:txBody>
      </p:sp>
    </p:spTree>
    <p:extLst>
      <p:ext uri="{BB962C8B-B14F-4D97-AF65-F5344CB8AC3E}">
        <p14:creationId xmlns:p14="http://schemas.microsoft.com/office/powerpoint/2010/main" val="213145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2130425"/>
            <a:ext cx="8343900" cy="1470025"/>
          </a:xfrm>
        </p:spPr>
        <p:txBody>
          <a:bodyPr>
            <a:normAutofit/>
          </a:bodyPr>
          <a:lstStyle>
            <a:lvl1pPr algn="l">
              <a:defRPr sz="2400">
                <a:solidFill>
                  <a:srgbClr val="000000"/>
                </a:solidFill>
                <a:latin typeface="Arial Black"/>
                <a:cs typeface="Arial Black"/>
              </a:defRPr>
            </a:lvl1pPr>
          </a:lstStyle>
          <a:p>
            <a:r>
              <a:rPr lang="en-US" smtClean="0"/>
              <a:t>Click to edit Master title style</a:t>
            </a:r>
            <a:endParaRPr lang="en-US" dirty="0"/>
          </a:p>
        </p:txBody>
      </p:sp>
      <p:sp>
        <p:nvSpPr>
          <p:cNvPr id="3" name="Subtitle 2"/>
          <p:cNvSpPr>
            <a:spLocks noGrp="1"/>
          </p:cNvSpPr>
          <p:nvPr>
            <p:ph type="subTitle" idx="1"/>
          </p:nvPr>
        </p:nvSpPr>
        <p:spPr>
          <a:xfrm>
            <a:off x="342900" y="3886200"/>
            <a:ext cx="8343900" cy="1587500"/>
          </a:xfrm>
          <a:prstGeom prst="rect">
            <a:avLst/>
          </a:prstGeom>
        </p:spPr>
        <p:txBody>
          <a:bodyPr>
            <a:normAutofit/>
          </a:bodyPr>
          <a:lstStyle>
            <a:lvl1pPr marL="0" indent="0" algn="l">
              <a:buNone/>
              <a:defRPr sz="2200">
                <a:solidFill>
                  <a:srgbClr val="000000"/>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77172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Text Placeholder 2"/>
          <p:cNvSpPr>
            <a:spLocks noGrp="1"/>
          </p:cNvSpPr>
          <p:nvPr>
            <p:ph type="body" sz="half" idx="1"/>
          </p:nvPr>
        </p:nvSpPr>
        <p:spPr>
          <a:xfrm>
            <a:off x="685800" y="1981200"/>
            <a:ext cx="38100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981200"/>
            <a:ext cx="38100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de-DE"/>
          </a:p>
        </p:txBody>
      </p:sp>
      <p:sp>
        <p:nvSpPr>
          <p:cNvPr id="6" name="Footer Placeholder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de-DE"/>
          </a:p>
        </p:txBody>
      </p:sp>
      <p:sp>
        <p:nvSpPr>
          <p:cNvPr id="7" name="Slide Number Placeholder 6"/>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1D5345B3-527F-441C-AB38-75BAE4EDAF1A}" type="slidenum">
              <a:rPr lang="de-DE"/>
              <a:pPr>
                <a:defRPr/>
              </a:pPr>
              <a:t>‹#›</a:t>
            </a:fld>
            <a:endParaRPr lang="de-DE"/>
          </a:p>
        </p:txBody>
      </p:sp>
    </p:spTree>
    <p:extLst>
      <p:ext uri="{BB962C8B-B14F-4D97-AF65-F5344CB8AC3E}">
        <p14:creationId xmlns:p14="http://schemas.microsoft.com/office/powerpoint/2010/main" val="186281866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sz="4700">
                <a:solidFill>
                  <a:srgbClr val="000000"/>
                </a:solidFill>
                <a:latin typeface="Arial Black"/>
                <a:cs typeface="Arial Black"/>
              </a:defRPr>
            </a:lvl1pPr>
          </a:lstStyle>
          <a:p>
            <a:r>
              <a:rPr lang="en-GB" dirty="0" smtClean="0"/>
              <a:t>Click to add title</a:t>
            </a:r>
            <a:endParaRPr lang="en-US" dirty="0"/>
          </a:p>
        </p:txBody>
      </p:sp>
      <p:sp>
        <p:nvSpPr>
          <p:cNvPr id="3" name="Content Placeholder 2"/>
          <p:cNvSpPr>
            <a:spLocks noGrp="1"/>
          </p:cNvSpPr>
          <p:nvPr>
            <p:ph idx="1"/>
          </p:nvPr>
        </p:nvSpPr>
        <p:spPr>
          <a:xfrm>
            <a:off x="342900" y="1600201"/>
            <a:ext cx="8343900" cy="3880200"/>
          </a:xfrm>
          <a:prstGeom prst="rect">
            <a:avLst/>
          </a:prstGeom>
        </p:spPr>
        <p:txBody>
          <a:bodyPr>
            <a:normAutofit/>
          </a:bodyPr>
          <a:lstStyle>
            <a:lvl1pPr>
              <a:defRPr sz="2200">
                <a:solidFill>
                  <a:srgbClr val="000000"/>
                </a:solidFill>
                <a:latin typeface="+mj-lt"/>
              </a:defRPr>
            </a:lvl1pPr>
            <a:lvl2pPr>
              <a:defRPr sz="1800">
                <a:solidFill>
                  <a:srgbClr val="000000"/>
                </a:solidFill>
                <a:latin typeface="+mj-lt"/>
              </a:defRPr>
            </a:lvl2pPr>
            <a:lvl3pPr>
              <a:defRPr sz="1800">
                <a:solidFill>
                  <a:srgbClr val="000000"/>
                </a:solidFill>
                <a:latin typeface="+mj-lt"/>
              </a:defRPr>
            </a:lvl3pPr>
            <a:lvl4pPr>
              <a:defRPr sz="1800">
                <a:solidFill>
                  <a:srgbClr val="000000"/>
                </a:solidFill>
                <a:latin typeface="+mj-lt"/>
              </a:defRPr>
            </a:lvl4pPr>
            <a:lvl5pPr>
              <a:defRPr sz="1800">
                <a:solidFill>
                  <a:srgbClr val="000000"/>
                </a:solidFill>
                <a:latin typeface="+mj-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01429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2900" y="4178300"/>
            <a:ext cx="8343900" cy="1302101"/>
          </a:xfrm>
        </p:spPr>
        <p:txBody>
          <a:bodyPr anchor="t"/>
          <a:lstStyle>
            <a:lvl1pPr algn="l">
              <a:defRPr sz="4700" b="1" cap="all">
                <a:solidFill>
                  <a:srgbClr val="000000"/>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42900" y="2678113"/>
            <a:ext cx="8343900" cy="1500187"/>
          </a:xfrm>
          <a:prstGeom prst="rect">
            <a:avLst/>
          </a:prstGeom>
        </p:spPr>
        <p:txBody>
          <a:bodyPr anchor="b"/>
          <a:lstStyle>
            <a:lvl1pPr marL="0" indent="0">
              <a:buNone/>
              <a:defRPr sz="2200">
                <a:solidFill>
                  <a:srgbClr val="00000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146216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0000"/>
                </a:solidFill>
              </a:defRPr>
            </a:lvl1pPr>
          </a:lstStyle>
          <a:p>
            <a:r>
              <a:rPr lang="en-GB" dirty="0" smtClean="0"/>
              <a:t>Click to add title</a:t>
            </a:r>
            <a:endParaRPr lang="en-US" dirty="0"/>
          </a:p>
        </p:txBody>
      </p:sp>
      <p:sp>
        <p:nvSpPr>
          <p:cNvPr id="3" name="Content Placeholder 2"/>
          <p:cNvSpPr>
            <a:spLocks noGrp="1"/>
          </p:cNvSpPr>
          <p:nvPr>
            <p:ph sz="half" idx="1"/>
          </p:nvPr>
        </p:nvSpPr>
        <p:spPr>
          <a:xfrm>
            <a:off x="3429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8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00201"/>
            <a:ext cx="4038600" cy="3880200"/>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358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2900" y="1600201"/>
            <a:ext cx="4154488"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42900" y="2174875"/>
            <a:ext cx="4154488" cy="3324225"/>
          </a:xfrm>
          <a:prstGeom prst="rect">
            <a:avLst/>
          </a:prstGeom>
        </p:spPr>
        <p:txBody>
          <a:bodyPr/>
          <a:lstStyle>
            <a:lvl1pPr>
              <a:defRPr sz="2200">
                <a:solidFill>
                  <a:srgbClr val="000000"/>
                </a:solidFill>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600201"/>
            <a:ext cx="4041775" cy="574674"/>
          </a:xfrm>
          <a:prstGeom prst="rect">
            <a:avLst/>
          </a:prstGeo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324225"/>
          </a:xfrm>
          <a:prstGeom prst="rect">
            <a:avLst/>
          </a:prstGeo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2369277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342900" y="274638"/>
            <a:ext cx="6070600" cy="1143000"/>
          </a:xfrm>
        </p:spPr>
        <p:txBody>
          <a:bodyPr/>
          <a:lstStyle>
            <a:lvl1pPr>
              <a:defRPr>
                <a:solidFill>
                  <a:srgbClr val="000000"/>
                </a:solidFill>
              </a:defRPr>
            </a:lvl1pPr>
          </a:lstStyle>
          <a:p>
            <a:r>
              <a:rPr lang="en-GB" dirty="0" smtClean="0"/>
              <a:t>Click to add title</a:t>
            </a:r>
            <a:endParaRPr lang="en-US" dirty="0"/>
          </a:p>
        </p:txBody>
      </p:sp>
    </p:spTree>
    <p:extLst>
      <p:ext uri="{BB962C8B-B14F-4D97-AF65-F5344CB8AC3E}">
        <p14:creationId xmlns:p14="http://schemas.microsoft.com/office/powerpoint/2010/main" val="430381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946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1598621"/>
            <a:ext cx="3122613" cy="750878"/>
          </a:xfrm>
        </p:spPr>
        <p:txBody>
          <a:bodyPr anchor="b"/>
          <a:lstStyle>
            <a:lvl1pPr algn="l">
              <a:defRPr sz="2400" b="1">
                <a:solidFill>
                  <a:srgbClr val="000000"/>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5513" y="1600201"/>
            <a:ext cx="5221287" cy="3886215"/>
          </a:xfrm>
          <a:prstGeom prst="rect">
            <a:avLst/>
          </a:prstGeom>
        </p:spPr>
        <p:txBody>
          <a:bodyPr/>
          <a:lstStyle>
            <a:lvl1pPr>
              <a:defRPr sz="2200">
                <a:solidFill>
                  <a:srgbClr val="000000"/>
                </a:solidFill>
              </a:defRPr>
            </a:lvl1pPr>
            <a:lvl2pPr>
              <a:defRPr sz="2800">
                <a:solidFill>
                  <a:srgbClr val="000000"/>
                </a:solidFill>
              </a:defRPr>
            </a:lvl2pPr>
            <a:lvl3pPr>
              <a:defRPr sz="24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351079"/>
            <a:ext cx="3122613" cy="3135337"/>
          </a:xfrm>
          <a:prstGeom prst="rect">
            <a:avLst/>
          </a:prstGeom>
        </p:spPr>
        <p:txBody>
          <a:bodyPr/>
          <a:lstStyle>
            <a:lvl1pPr marL="0" indent="0">
              <a:buNone/>
              <a:defRPr sz="22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1972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914900"/>
            <a:ext cx="5486400" cy="566738"/>
          </a:xfrm>
        </p:spPr>
        <p:txBody>
          <a:bodyPr anchor="b"/>
          <a:lstStyle>
            <a:lvl1pPr algn="l">
              <a:defRPr sz="2000" b="1">
                <a:solidFill>
                  <a:srgbClr val="000000"/>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1600200"/>
            <a:ext cx="5486400" cy="3314700"/>
          </a:xfrm>
          <a:prstGeom prst="rect">
            <a:avLst/>
          </a:prstGeom>
        </p:spPr>
        <p:txBody>
          <a:bodyPr/>
          <a:lstStyle>
            <a:lvl1pPr marL="0" indent="0">
              <a:buNone/>
              <a:defRPr sz="2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437324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Powerpoint slide backgrounds_v6-5.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9144000" cy="6868732"/>
          </a:xfrm>
          <a:prstGeom prst="rect">
            <a:avLst/>
          </a:prstGeom>
        </p:spPr>
      </p:pic>
      <p:sp>
        <p:nvSpPr>
          <p:cNvPr id="2" name="Title Placeholder 1"/>
          <p:cNvSpPr>
            <a:spLocks noGrp="1"/>
          </p:cNvSpPr>
          <p:nvPr>
            <p:ph type="title"/>
          </p:nvPr>
        </p:nvSpPr>
        <p:spPr>
          <a:xfrm>
            <a:off x="342900" y="274638"/>
            <a:ext cx="6070600" cy="1143000"/>
          </a:xfrm>
          <a:prstGeom prst="rect">
            <a:avLst/>
          </a:prstGeom>
        </p:spPr>
        <p:txBody>
          <a:bodyPr vert="horz" lIns="91440" tIns="45720" rIns="91440" bIns="45720" rtlCol="0" anchor="ctr">
            <a:noAutofit/>
          </a:bodyPr>
          <a:lstStyle/>
          <a:p>
            <a:r>
              <a:rPr lang="en-GB" dirty="0" smtClean="0"/>
              <a:t>Click to add title</a:t>
            </a:r>
            <a:endParaRPr lang="en-US" dirty="0"/>
          </a:p>
        </p:txBody>
      </p:sp>
    </p:spTree>
    <p:extLst>
      <p:ext uri="{BB962C8B-B14F-4D97-AF65-F5344CB8AC3E}">
        <p14:creationId xmlns:p14="http://schemas.microsoft.com/office/powerpoint/2010/main" val="5377339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457200" rtl="0" eaLnBrk="1" latinLnBrk="0" hangingPunct="1">
        <a:spcBef>
          <a:spcPct val="0"/>
        </a:spcBef>
        <a:buNone/>
        <a:defRPr sz="4700" kern="1200" baseline="0">
          <a:solidFill>
            <a:schemeClr val="tx1"/>
          </a:solidFill>
          <a:latin typeface="Arial Black"/>
          <a:ea typeface="+mj-ea"/>
          <a:cs typeface="Arial Black"/>
        </a:defRPr>
      </a:lvl1pPr>
    </p:titleStyle>
    <p:bodyStyle>
      <a:lvl1pPr marL="342900" indent="-342900" algn="l" defTabSz="457200" rtl="0" eaLnBrk="1" latinLnBrk="0" hangingPunct="1">
        <a:spcBef>
          <a:spcPct val="20000"/>
        </a:spcBef>
        <a:buFont typeface="Arial"/>
        <a:buChar char="•"/>
        <a:defRPr sz="1800" kern="1200">
          <a:solidFill>
            <a:schemeClr val="tx1"/>
          </a:solidFill>
          <a:latin typeface="+mj-lt"/>
          <a:ea typeface="+mn-ea"/>
          <a:cs typeface="+mn-cs"/>
        </a:defRPr>
      </a:lvl1pPr>
      <a:lvl2pPr marL="742950" indent="-285750" algn="l" defTabSz="457200" rtl="0" eaLnBrk="1" latinLnBrk="0" hangingPunct="1">
        <a:spcBef>
          <a:spcPct val="20000"/>
        </a:spcBef>
        <a:buFont typeface="Arial"/>
        <a:buChar char="–"/>
        <a:defRPr sz="1800" kern="1200">
          <a:solidFill>
            <a:schemeClr val="tx1"/>
          </a:solidFill>
          <a:latin typeface="+mj-lt"/>
          <a:ea typeface="+mn-ea"/>
          <a:cs typeface="+mn-cs"/>
        </a:defRPr>
      </a:lvl2pPr>
      <a:lvl3pPr marL="1143000" indent="-228600" algn="l" defTabSz="457200" rtl="0" eaLnBrk="1" latinLnBrk="0" hangingPunct="1">
        <a:spcBef>
          <a:spcPct val="20000"/>
        </a:spcBef>
        <a:buFont typeface="Arial"/>
        <a:buChar char="•"/>
        <a:defRPr sz="1800" kern="1200">
          <a:solidFill>
            <a:schemeClr val="tx1"/>
          </a:solidFill>
          <a:latin typeface="+mj-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image" Target="../media/image19.png"/><Relationship Id="rId3" Type="http://schemas.openxmlformats.org/officeDocument/2006/relationships/image" Target="../media/image9.emf"/><Relationship Id="rId7" Type="http://schemas.openxmlformats.org/officeDocument/2006/relationships/image" Target="../media/image13.emf"/><Relationship Id="rId12"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emf"/><Relationship Id="rId11" Type="http://schemas.openxmlformats.org/officeDocument/2006/relationships/image" Target="../media/image17.emf"/><Relationship Id="rId5" Type="http://schemas.openxmlformats.org/officeDocument/2006/relationships/image" Target="../media/image11.emf"/><Relationship Id="rId10" Type="http://schemas.openxmlformats.org/officeDocument/2006/relationships/image" Target="../media/image16.emf"/><Relationship Id="rId4" Type="http://schemas.openxmlformats.org/officeDocument/2006/relationships/image" Target="../media/image10.emf"/><Relationship Id="rId9"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20.wmf"/><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21.wmf"/><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3.wmf"/><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2.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744504" y="86692"/>
            <a:ext cx="5364000" cy="5358532"/>
          </a:xfrm>
          <a:prstGeom prst="rect">
            <a:avLst/>
          </a:prstGeom>
          <a:effectLst>
            <a:outerShdw blurRad="50800" dist="50800" dir="5400000" algn="ctr" rotWithShape="0">
              <a:srgbClr val="000000">
                <a:alpha val="0"/>
              </a:srgbClr>
            </a:outerShdw>
          </a:effectLst>
        </p:spPr>
      </p:pic>
      <p:sp>
        <p:nvSpPr>
          <p:cNvPr id="2" name="Title 1"/>
          <p:cNvSpPr>
            <a:spLocks noGrp="1"/>
          </p:cNvSpPr>
          <p:nvPr>
            <p:ph type="title"/>
          </p:nvPr>
        </p:nvSpPr>
        <p:spPr>
          <a:xfrm>
            <a:off x="107504" y="32891"/>
            <a:ext cx="8640960" cy="1019845"/>
          </a:xfrm>
        </p:spPr>
        <p:txBody>
          <a:bodyPr>
            <a:noAutofit/>
          </a:bodyPr>
          <a:lstStyle/>
          <a:p>
            <a:pPr>
              <a:lnSpc>
                <a:spcPct val="150000"/>
              </a:lnSpc>
            </a:pPr>
            <a:r>
              <a:rPr lang="en-GB" sz="2200" b="1" dirty="0">
                <a:latin typeface="Bookman Old Style" panose="02050604050505020204" pitchFamily="18" charset="0"/>
                <a:cs typeface="Arial" pitchFamily="34" charset="0"/>
              </a:rPr>
              <a:t>Cancer survival analysis using population-based data</a:t>
            </a:r>
            <a:r>
              <a:rPr lang="en-GB" sz="2200" dirty="0">
                <a:latin typeface="Bookman Old Style" panose="02050604050505020204" pitchFamily="18" charset="0"/>
                <a:cs typeface="Arial" pitchFamily="34" charset="0"/>
              </a:rPr>
              <a:t/>
            </a:r>
            <a:br>
              <a:rPr lang="en-GB" sz="2200" dirty="0">
                <a:latin typeface="Bookman Old Style" panose="02050604050505020204" pitchFamily="18" charset="0"/>
                <a:cs typeface="Arial" pitchFamily="34" charset="0"/>
              </a:rPr>
            </a:br>
            <a:r>
              <a:rPr lang="en-GB" sz="2200" b="1" dirty="0">
                <a:latin typeface="Bookman Old Style" panose="02050604050505020204" pitchFamily="18" charset="0"/>
                <a:cs typeface="Arial" pitchFamily="34" charset="0"/>
              </a:rPr>
              <a:t>Granada, 27-28 March 2017</a:t>
            </a:r>
            <a:endParaRPr lang="en-US" sz="2200" dirty="0">
              <a:latin typeface="Bookman Old Style" panose="02050604050505020204" pitchFamily="18" charset="0"/>
              <a:cs typeface="Arial" pitchFamily="34" charset="0"/>
            </a:endParaRPr>
          </a:p>
        </p:txBody>
      </p:sp>
      <p:sp>
        <p:nvSpPr>
          <p:cNvPr id="8" name="TextBox 7"/>
          <p:cNvSpPr txBox="1"/>
          <p:nvPr/>
        </p:nvSpPr>
        <p:spPr>
          <a:xfrm>
            <a:off x="491706" y="1657271"/>
            <a:ext cx="7659208" cy="2862322"/>
          </a:xfrm>
          <a:prstGeom prst="rect">
            <a:avLst/>
          </a:prstGeom>
          <a:noFill/>
        </p:spPr>
        <p:txBody>
          <a:bodyPr wrap="square" rtlCol="0">
            <a:spAutoFit/>
          </a:bodyPr>
          <a:lstStyle/>
          <a:p>
            <a:pPr algn="ctr"/>
            <a:r>
              <a:rPr lang="en-GB" sz="3600" b="1" dirty="0">
                <a:latin typeface="Cambria" pitchFamily="18" charset="0"/>
              </a:rPr>
              <a:t>Age-standardised Net Survival</a:t>
            </a:r>
          </a:p>
          <a:p>
            <a:pPr algn="ctr"/>
            <a:r>
              <a:rPr lang="en-GB" sz="3600" b="1" dirty="0">
                <a:latin typeface="Cambria" pitchFamily="18" charset="0"/>
              </a:rPr>
              <a:t>&amp;</a:t>
            </a:r>
          </a:p>
          <a:p>
            <a:pPr algn="ctr"/>
            <a:r>
              <a:rPr lang="en-GB" sz="3600" b="1" dirty="0">
                <a:latin typeface="Cambria" pitchFamily="18" charset="0"/>
              </a:rPr>
              <a:t>Cohort and Period Net Survival Estimates</a:t>
            </a:r>
          </a:p>
          <a:p>
            <a:endParaRPr lang="en-GB" sz="3600" dirty="0"/>
          </a:p>
        </p:txBody>
      </p:sp>
      <p:pic>
        <p:nvPicPr>
          <p:cNvPr id="6" name="Picture 5"/>
          <p:cNvPicPr>
            <a:picLocks noChangeAspect="1"/>
          </p:cNvPicPr>
          <p:nvPr/>
        </p:nvPicPr>
        <p:blipFill>
          <a:blip r:embed="rId4"/>
          <a:stretch>
            <a:fillRect/>
          </a:stretch>
        </p:blipFill>
        <p:spPr>
          <a:xfrm>
            <a:off x="4965348" y="5833440"/>
            <a:ext cx="1838900" cy="83592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6016" y="5693621"/>
            <a:ext cx="1980000" cy="946958"/>
          </a:xfrm>
          <a:prstGeom prst="rect">
            <a:avLst/>
          </a:prstGeom>
        </p:spPr>
      </p:pic>
      <p:pic>
        <p:nvPicPr>
          <p:cNvPr id="11" name="Picture 10"/>
          <p:cNvPicPr>
            <a:picLocks noChangeAspect="1"/>
          </p:cNvPicPr>
          <p:nvPr/>
        </p:nvPicPr>
        <p:blipFill>
          <a:blip r:embed="rId6"/>
          <a:stretch>
            <a:fillRect/>
          </a:stretch>
        </p:blipFill>
        <p:spPr>
          <a:xfrm>
            <a:off x="35493" y="5985336"/>
            <a:ext cx="2585250" cy="648000"/>
          </a:xfrm>
          <a:prstGeom prst="rect">
            <a:avLst/>
          </a:prstGeom>
        </p:spPr>
      </p:pic>
    </p:spTree>
    <p:extLst>
      <p:ext uri="{BB962C8B-B14F-4D97-AF65-F5344CB8AC3E}">
        <p14:creationId xmlns:p14="http://schemas.microsoft.com/office/powerpoint/2010/main" val="14629297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533400" y="1905000"/>
            <a:ext cx="2133600" cy="3276600"/>
          </a:xfrm>
          <a:prstGeom prst="rect">
            <a:avLst/>
          </a:prstGeom>
          <a:noFill/>
          <a:ln w="9525">
            <a:noFill/>
            <a:miter lim="800000"/>
            <a:headEnd/>
            <a:tailEnd/>
          </a:ln>
        </p:spPr>
        <p:txBody>
          <a:bodyPr wrap="none" anchor="ctr"/>
          <a:lstStyle/>
          <a:p>
            <a:endParaRPr lang="en-GB"/>
          </a:p>
        </p:txBody>
      </p:sp>
      <p:sp>
        <p:nvSpPr>
          <p:cNvPr id="35844" name="Rectangle 4"/>
          <p:cNvSpPr>
            <a:spLocks noChangeArrowheads="1"/>
          </p:cNvSpPr>
          <p:nvPr/>
        </p:nvSpPr>
        <p:spPr bwMode="auto">
          <a:xfrm>
            <a:off x="685800" y="1905000"/>
            <a:ext cx="1371600" cy="3505200"/>
          </a:xfrm>
          <a:prstGeom prst="rect">
            <a:avLst/>
          </a:prstGeom>
          <a:noFill/>
          <a:ln w="9525">
            <a:noFill/>
            <a:miter lim="800000"/>
            <a:headEnd/>
            <a:tailEnd/>
          </a:ln>
        </p:spPr>
        <p:txBody>
          <a:bodyPr wrap="none" anchor="ctr"/>
          <a:lstStyle/>
          <a:p>
            <a:endParaRPr lang="en-GB"/>
          </a:p>
        </p:txBody>
      </p:sp>
      <p:sp>
        <p:nvSpPr>
          <p:cNvPr id="35845" name="Text Box 5"/>
          <p:cNvSpPr txBox="1">
            <a:spLocks noChangeArrowheads="1"/>
          </p:cNvSpPr>
          <p:nvPr/>
        </p:nvSpPr>
        <p:spPr bwMode="auto">
          <a:xfrm>
            <a:off x="974725" y="5005388"/>
            <a:ext cx="3292475" cy="641350"/>
          </a:xfrm>
          <a:prstGeom prst="rect">
            <a:avLst/>
          </a:prstGeom>
          <a:noFill/>
          <a:ln w="9525">
            <a:noFill/>
            <a:miter lim="800000"/>
            <a:headEnd/>
            <a:tailEnd/>
          </a:ln>
        </p:spPr>
        <p:txBody>
          <a:bodyPr>
            <a:spAutoFit/>
          </a:bodyPr>
          <a:lstStyle/>
          <a:p>
            <a:pPr algn="ctr"/>
            <a:endParaRPr lang="en-GB" sz="3600" b="0">
              <a:solidFill>
                <a:schemeClr val="accent2"/>
              </a:solidFill>
              <a:latin typeface="Comic Sans MS" pitchFamily="66" charset="0"/>
            </a:endParaRPr>
          </a:p>
        </p:txBody>
      </p:sp>
      <p:grpSp>
        <p:nvGrpSpPr>
          <p:cNvPr id="2" name="Group 6"/>
          <p:cNvGrpSpPr>
            <a:grpSpLocks/>
          </p:cNvGrpSpPr>
          <p:nvPr/>
        </p:nvGrpSpPr>
        <p:grpSpPr bwMode="auto">
          <a:xfrm>
            <a:off x="4495800" y="922655"/>
            <a:ext cx="4419600" cy="2781300"/>
            <a:chOff x="2832" y="1008"/>
            <a:chExt cx="2784" cy="1752"/>
          </a:xfrm>
        </p:grpSpPr>
        <p:pic>
          <p:nvPicPr>
            <p:cNvPr id="35856" name="Picture 7"/>
            <p:cNvPicPr>
              <a:picLocks noChangeAspect="1" noChangeArrowheads="1"/>
            </p:cNvPicPr>
            <p:nvPr/>
          </p:nvPicPr>
          <p:blipFill>
            <a:blip r:embed="rId3">
              <a:duotone>
                <a:schemeClr val="accent1">
                  <a:shade val="45000"/>
                  <a:satMod val="135000"/>
                </a:schemeClr>
                <a:prstClr val="white"/>
              </a:duotone>
            </a:blip>
            <a:srcRect/>
            <a:stretch>
              <a:fillRect/>
            </a:stretch>
          </p:blipFill>
          <p:spPr bwMode="auto">
            <a:xfrm>
              <a:off x="2832" y="1008"/>
              <a:ext cx="2784" cy="1752"/>
            </a:xfrm>
            <a:prstGeom prst="rect">
              <a:avLst/>
            </a:prstGeom>
            <a:noFill/>
            <a:ln w="9525">
              <a:noFill/>
              <a:miter lim="800000"/>
              <a:headEnd/>
              <a:tailEnd/>
            </a:ln>
          </p:spPr>
        </p:pic>
        <p:sp>
          <p:nvSpPr>
            <p:cNvPr id="35857" name="Text Box 8"/>
            <p:cNvSpPr txBox="1">
              <a:spLocks noChangeArrowheads="1"/>
            </p:cNvSpPr>
            <p:nvPr/>
          </p:nvSpPr>
          <p:spPr bwMode="auto">
            <a:xfrm>
              <a:off x="3556" y="1488"/>
              <a:ext cx="1677" cy="233"/>
            </a:xfrm>
            <a:prstGeom prst="rect">
              <a:avLst/>
            </a:prstGeom>
            <a:noFill/>
            <a:ln w="9525">
              <a:noFill/>
              <a:miter lim="800000"/>
              <a:headEnd/>
              <a:tailEnd/>
            </a:ln>
          </p:spPr>
          <p:txBody>
            <a:bodyPr wrap="none">
              <a:spAutoFit/>
            </a:bodyPr>
            <a:lstStyle/>
            <a:p>
              <a:pPr algn="ctr"/>
              <a:r>
                <a:rPr lang="it-IT" b="0" dirty="0">
                  <a:solidFill>
                    <a:srgbClr val="C00000"/>
                  </a:solidFill>
                  <a:latin typeface="Comic Sans MS" pitchFamily="66" charset="0"/>
                </a:rPr>
                <a:t>2: CONSTANT by AGE</a:t>
              </a:r>
            </a:p>
          </p:txBody>
        </p:sp>
      </p:grpSp>
      <p:grpSp>
        <p:nvGrpSpPr>
          <p:cNvPr id="3" name="Group 9"/>
          <p:cNvGrpSpPr>
            <a:grpSpLocks/>
          </p:cNvGrpSpPr>
          <p:nvPr/>
        </p:nvGrpSpPr>
        <p:grpSpPr bwMode="auto">
          <a:xfrm>
            <a:off x="127000" y="3990975"/>
            <a:ext cx="4419600" cy="2640013"/>
            <a:chOff x="144" y="2514"/>
            <a:chExt cx="2640" cy="1663"/>
          </a:xfrm>
        </p:grpSpPr>
        <p:pic>
          <p:nvPicPr>
            <p:cNvPr id="35854" name="Picture 10"/>
            <p:cNvPicPr>
              <a:picLocks noChangeAspect="1" noChangeArrowheads="1"/>
            </p:cNvPicPr>
            <p:nvPr/>
          </p:nvPicPr>
          <p:blipFill>
            <a:blip r:embed="rId4">
              <a:duotone>
                <a:schemeClr val="accent1">
                  <a:shade val="45000"/>
                  <a:satMod val="135000"/>
                </a:schemeClr>
                <a:prstClr val="white"/>
              </a:duotone>
            </a:blip>
            <a:srcRect/>
            <a:stretch>
              <a:fillRect/>
            </a:stretch>
          </p:blipFill>
          <p:spPr bwMode="auto">
            <a:xfrm>
              <a:off x="144" y="2514"/>
              <a:ext cx="2640" cy="1663"/>
            </a:xfrm>
            <a:prstGeom prst="rect">
              <a:avLst/>
            </a:prstGeom>
            <a:noFill/>
            <a:ln w="9525">
              <a:noFill/>
              <a:miter lim="800000"/>
              <a:headEnd/>
              <a:tailEnd/>
            </a:ln>
          </p:spPr>
        </p:pic>
        <p:sp>
          <p:nvSpPr>
            <p:cNvPr id="35855" name="Text Box 11"/>
            <p:cNvSpPr txBox="1">
              <a:spLocks noChangeArrowheads="1"/>
            </p:cNvSpPr>
            <p:nvPr/>
          </p:nvSpPr>
          <p:spPr bwMode="auto">
            <a:xfrm>
              <a:off x="1263" y="3113"/>
              <a:ext cx="1388" cy="233"/>
            </a:xfrm>
            <a:prstGeom prst="rect">
              <a:avLst/>
            </a:prstGeom>
            <a:noFill/>
            <a:ln w="9525">
              <a:noFill/>
              <a:miter lim="800000"/>
              <a:headEnd/>
              <a:tailEnd/>
            </a:ln>
          </p:spPr>
          <p:txBody>
            <a:bodyPr wrap="none">
              <a:spAutoFit/>
            </a:bodyPr>
            <a:lstStyle/>
            <a:p>
              <a:pPr algn="ctr"/>
              <a:r>
                <a:rPr lang="it-IT" b="0" dirty="0">
                  <a:solidFill>
                    <a:srgbClr val="C00000"/>
                  </a:solidFill>
                  <a:latin typeface="Comic Sans MS" pitchFamily="66" charset="0"/>
                </a:rPr>
                <a:t>3: YOUNG ADULTS</a:t>
              </a:r>
            </a:p>
          </p:txBody>
        </p:sp>
      </p:grpSp>
      <p:grpSp>
        <p:nvGrpSpPr>
          <p:cNvPr id="4" name="Group 13"/>
          <p:cNvGrpSpPr>
            <a:grpSpLocks/>
          </p:cNvGrpSpPr>
          <p:nvPr/>
        </p:nvGrpSpPr>
        <p:grpSpPr bwMode="auto">
          <a:xfrm>
            <a:off x="107950" y="922655"/>
            <a:ext cx="4419600" cy="2778125"/>
            <a:chOff x="0" y="709"/>
            <a:chExt cx="2784" cy="1750"/>
          </a:xfrm>
        </p:grpSpPr>
        <p:pic>
          <p:nvPicPr>
            <p:cNvPr id="35852" name="Picture 14"/>
            <p:cNvPicPr>
              <a:picLocks noChangeAspect="1" noChangeArrowheads="1"/>
            </p:cNvPicPr>
            <p:nvPr/>
          </p:nvPicPr>
          <p:blipFill>
            <a:blip r:embed="rId5">
              <a:duotone>
                <a:schemeClr val="accent1">
                  <a:shade val="45000"/>
                  <a:satMod val="135000"/>
                </a:schemeClr>
                <a:prstClr val="white"/>
              </a:duotone>
            </a:blip>
            <a:srcRect/>
            <a:stretch>
              <a:fillRect/>
            </a:stretch>
          </p:blipFill>
          <p:spPr bwMode="auto">
            <a:xfrm>
              <a:off x="0" y="709"/>
              <a:ext cx="2784" cy="1750"/>
            </a:xfrm>
            <a:prstGeom prst="rect">
              <a:avLst/>
            </a:prstGeom>
            <a:noFill/>
            <a:ln w="9525">
              <a:noFill/>
              <a:miter lim="800000"/>
              <a:headEnd/>
              <a:tailEnd/>
            </a:ln>
          </p:spPr>
        </p:pic>
        <p:sp>
          <p:nvSpPr>
            <p:cNvPr id="35853" name="Text Box 15"/>
            <p:cNvSpPr txBox="1">
              <a:spLocks noChangeArrowheads="1"/>
            </p:cNvSpPr>
            <p:nvPr/>
          </p:nvSpPr>
          <p:spPr bwMode="auto">
            <a:xfrm>
              <a:off x="1036" y="1008"/>
              <a:ext cx="898" cy="233"/>
            </a:xfrm>
            <a:prstGeom prst="rect">
              <a:avLst/>
            </a:prstGeom>
            <a:noFill/>
            <a:ln w="9525">
              <a:noFill/>
              <a:miter lim="800000"/>
              <a:headEnd/>
              <a:tailEnd/>
            </a:ln>
          </p:spPr>
          <p:txBody>
            <a:bodyPr wrap="none">
              <a:spAutoFit/>
            </a:bodyPr>
            <a:lstStyle/>
            <a:p>
              <a:pPr algn="ctr"/>
              <a:r>
                <a:rPr lang="it-IT" b="0" dirty="0">
                  <a:solidFill>
                    <a:srgbClr val="C00000"/>
                  </a:solidFill>
                  <a:latin typeface="Comic Sans MS" pitchFamily="66" charset="0"/>
                </a:rPr>
                <a:t>1: ELDERLY</a:t>
              </a:r>
            </a:p>
          </p:txBody>
        </p:sp>
      </p:grpSp>
      <p:sp>
        <p:nvSpPr>
          <p:cNvPr id="35850" name="Text Box 21"/>
          <p:cNvSpPr txBox="1">
            <a:spLocks noChangeArrowheads="1"/>
          </p:cNvSpPr>
          <p:nvPr/>
        </p:nvSpPr>
        <p:spPr bwMode="auto">
          <a:xfrm>
            <a:off x="4592320" y="4182139"/>
            <a:ext cx="3779837" cy="369332"/>
          </a:xfrm>
          <a:prstGeom prst="rect">
            <a:avLst/>
          </a:prstGeom>
          <a:noFill/>
          <a:ln w="9525">
            <a:noFill/>
            <a:miter lim="800000"/>
            <a:headEnd/>
            <a:tailEnd/>
          </a:ln>
        </p:spPr>
        <p:txBody>
          <a:bodyPr>
            <a:spAutoFit/>
          </a:bodyPr>
          <a:lstStyle/>
          <a:p>
            <a:pPr algn="r">
              <a:spcBef>
                <a:spcPct val="50000"/>
              </a:spcBef>
            </a:pPr>
            <a:r>
              <a:rPr lang="en-GB" b="0" i="1" dirty="0" smtClean="0"/>
              <a:t>From </a:t>
            </a:r>
            <a:r>
              <a:rPr lang="en-GB" b="1" i="1" dirty="0" err="1" smtClean="0">
                <a:solidFill>
                  <a:srgbClr val="3333FF"/>
                </a:solidFill>
              </a:rPr>
              <a:t>Corazziari</a:t>
            </a:r>
            <a:r>
              <a:rPr lang="en-GB" b="1" i="1" dirty="0" smtClean="0">
                <a:solidFill>
                  <a:srgbClr val="3333FF"/>
                </a:solidFill>
              </a:rPr>
              <a:t> </a:t>
            </a:r>
            <a:r>
              <a:rPr lang="en-GB" b="1" i="1" dirty="0">
                <a:solidFill>
                  <a:srgbClr val="3333FF"/>
                </a:solidFill>
              </a:rPr>
              <a:t>et al., 2004</a:t>
            </a:r>
          </a:p>
        </p:txBody>
      </p:sp>
      <p:sp>
        <p:nvSpPr>
          <p:cNvPr id="19" name="TextBox 18"/>
          <p:cNvSpPr txBox="1"/>
          <p:nvPr/>
        </p:nvSpPr>
        <p:spPr>
          <a:xfrm>
            <a:off x="-83052" y="3761946"/>
            <a:ext cx="4597400" cy="618631"/>
          </a:xfrm>
          <a:prstGeom prst="rect">
            <a:avLst/>
          </a:prstGeom>
          <a:noFill/>
        </p:spPr>
        <p:txBody>
          <a:bodyPr wrap="square" rtlCol="0">
            <a:spAutoFit/>
          </a:bodyPr>
          <a:lstStyle/>
          <a:p>
            <a:pPr>
              <a:lnSpc>
                <a:spcPct val="90000"/>
              </a:lnSpc>
              <a:spcBef>
                <a:spcPct val="60000"/>
              </a:spcBef>
            </a:pPr>
            <a:r>
              <a:rPr lang="de-DE" b="1" dirty="0" smtClean="0">
                <a:latin typeface="Arial" charset="0"/>
              </a:rPr>
              <a:t>Type 3: mainly young adults </a:t>
            </a:r>
            <a:r>
              <a:rPr lang="de-DE" dirty="0" smtClean="0">
                <a:latin typeface="Arial" charset="0"/>
              </a:rPr>
              <a:t>(&lt;2%)</a:t>
            </a:r>
            <a:endParaRPr lang="en-GB" dirty="0" smtClean="0">
              <a:latin typeface="Arial" charset="0"/>
            </a:endParaRPr>
          </a:p>
          <a:p>
            <a:endParaRPr lang="en-GB" b="1" dirty="0"/>
          </a:p>
        </p:txBody>
      </p:sp>
      <p:sp>
        <p:nvSpPr>
          <p:cNvPr id="20" name="TextBox 19"/>
          <p:cNvSpPr txBox="1"/>
          <p:nvPr/>
        </p:nvSpPr>
        <p:spPr>
          <a:xfrm>
            <a:off x="-1819" y="346222"/>
            <a:ext cx="4987471" cy="618631"/>
          </a:xfrm>
          <a:prstGeom prst="rect">
            <a:avLst/>
          </a:prstGeom>
          <a:noFill/>
        </p:spPr>
        <p:txBody>
          <a:bodyPr wrap="square" rtlCol="0">
            <a:spAutoFit/>
          </a:bodyPr>
          <a:lstStyle/>
          <a:p>
            <a:pPr>
              <a:lnSpc>
                <a:spcPct val="90000"/>
              </a:lnSpc>
              <a:spcBef>
                <a:spcPct val="60000"/>
              </a:spcBef>
            </a:pPr>
            <a:r>
              <a:rPr lang="de-DE" b="1" dirty="0" smtClean="0">
                <a:latin typeface="Arial" charset="0"/>
              </a:rPr>
              <a:t>Type 1: increasing with age </a:t>
            </a:r>
            <a:r>
              <a:rPr lang="de-DE" dirty="0" smtClean="0">
                <a:latin typeface="Arial" charset="0"/>
              </a:rPr>
              <a:t>(91% of cases)</a:t>
            </a:r>
          </a:p>
          <a:p>
            <a:endParaRPr lang="en-GB" b="1" dirty="0"/>
          </a:p>
        </p:txBody>
      </p:sp>
      <p:sp>
        <p:nvSpPr>
          <p:cNvPr id="21" name="TextBox 20"/>
          <p:cNvSpPr txBox="1"/>
          <p:nvPr/>
        </p:nvSpPr>
        <p:spPr>
          <a:xfrm>
            <a:off x="4592320" y="341707"/>
            <a:ext cx="4597400" cy="618631"/>
          </a:xfrm>
          <a:prstGeom prst="rect">
            <a:avLst/>
          </a:prstGeom>
          <a:noFill/>
        </p:spPr>
        <p:txBody>
          <a:bodyPr wrap="square" rtlCol="0">
            <a:spAutoFit/>
          </a:bodyPr>
          <a:lstStyle/>
          <a:p>
            <a:pPr algn="r">
              <a:lnSpc>
                <a:spcPct val="90000"/>
              </a:lnSpc>
              <a:spcBef>
                <a:spcPct val="60000"/>
              </a:spcBef>
            </a:pPr>
            <a:r>
              <a:rPr lang="de-DE" b="1" dirty="0" smtClean="0">
                <a:latin typeface="Arial" charset="0"/>
              </a:rPr>
              <a:t>Type 2: constant with age </a:t>
            </a:r>
            <a:r>
              <a:rPr lang="de-DE" dirty="0" smtClean="0">
                <a:latin typeface="Arial" charset="0"/>
              </a:rPr>
              <a:t>(7% of cases)</a:t>
            </a:r>
          </a:p>
          <a:p>
            <a:pPr algn="r"/>
            <a:endParaRPr lang="en-GB" b="1" dirty="0"/>
          </a:p>
        </p:txBody>
      </p:sp>
    </p:spTree>
    <p:extLst>
      <p:ext uri="{BB962C8B-B14F-4D97-AF65-F5344CB8AC3E}">
        <p14:creationId xmlns:p14="http://schemas.microsoft.com/office/powerpoint/2010/main" val="184586080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67" name="Picture 35866"/>
          <p:cNvPicPr>
            <a:picLocks noChangeAspect="1"/>
          </p:cNvPicPr>
          <p:nvPr/>
        </p:nvPicPr>
        <p:blipFill>
          <a:blip r:embed="rId3"/>
          <a:stretch>
            <a:fillRect/>
          </a:stretch>
        </p:blipFill>
        <p:spPr>
          <a:xfrm>
            <a:off x="32594" y="3425308"/>
            <a:ext cx="3726203" cy="1620000"/>
          </a:xfrm>
          <a:prstGeom prst="rect">
            <a:avLst/>
          </a:prstGeom>
        </p:spPr>
      </p:pic>
      <p:pic>
        <p:nvPicPr>
          <p:cNvPr id="35889" name="Picture 35888"/>
          <p:cNvPicPr>
            <a:picLocks noChangeAspect="1"/>
          </p:cNvPicPr>
          <p:nvPr/>
        </p:nvPicPr>
        <p:blipFill>
          <a:blip r:embed="rId4"/>
          <a:stretch>
            <a:fillRect/>
          </a:stretch>
        </p:blipFill>
        <p:spPr>
          <a:xfrm>
            <a:off x="42843" y="3425308"/>
            <a:ext cx="3726200" cy="1620000"/>
          </a:xfrm>
          <a:prstGeom prst="rect">
            <a:avLst/>
          </a:prstGeom>
        </p:spPr>
      </p:pic>
      <p:sp>
        <p:nvSpPr>
          <p:cNvPr id="35843" name="Rectangle 3"/>
          <p:cNvSpPr>
            <a:spLocks noChangeArrowheads="1"/>
          </p:cNvSpPr>
          <p:nvPr/>
        </p:nvSpPr>
        <p:spPr bwMode="auto">
          <a:xfrm>
            <a:off x="533400" y="1905000"/>
            <a:ext cx="2133600" cy="3276600"/>
          </a:xfrm>
          <a:prstGeom prst="rect">
            <a:avLst/>
          </a:prstGeom>
          <a:noFill/>
          <a:ln w="9525">
            <a:noFill/>
            <a:miter lim="800000"/>
            <a:headEnd/>
            <a:tailEnd/>
          </a:ln>
        </p:spPr>
        <p:txBody>
          <a:bodyPr wrap="none" anchor="ctr"/>
          <a:lstStyle/>
          <a:p>
            <a:endParaRPr lang="en-GB"/>
          </a:p>
        </p:txBody>
      </p:sp>
      <p:sp>
        <p:nvSpPr>
          <p:cNvPr id="35844" name="Rectangle 4"/>
          <p:cNvSpPr>
            <a:spLocks noChangeArrowheads="1"/>
          </p:cNvSpPr>
          <p:nvPr/>
        </p:nvSpPr>
        <p:spPr bwMode="auto">
          <a:xfrm>
            <a:off x="685800" y="1905000"/>
            <a:ext cx="1371600" cy="3505200"/>
          </a:xfrm>
          <a:prstGeom prst="rect">
            <a:avLst/>
          </a:prstGeom>
          <a:noFill/>
          <a:ln w="9525">
            <a:noFill/>
            <a:miter lim="800000"/>
            <a:headEnd/>
            <a:tailEnd/>
          </a:ln>
        </p:spPr>
        <p:txBody>
          <a:bodyPr wrap="none" anchor="ctr"/>
          <a:lstStyle/>
          <a:p>
            <a:endParaRPr lang="en-GB"/>
          </a:p>
        </p:txBody>
      </p:sp>
      <p:pic>
        <p:nvPicPr>
          <p:cNvPr id="11" name="Picture 10"/>
          <p:cNvPicPr>
            <a:picLocks noChangeAspect="1"/>
          </p:cNvPicPr>
          <p:nvPr/>
        </p:nvPicPr>
        <p:blipFill>
          <a:blip r:embed="rId5"/>
          <a:stretch>
            <a:fillRect/>
          </a:stretch>
        </p:blipFill>
        <p:spPr>
          <a:xfrm>
            <a:off x="98011" y="647487"/>
            <a:ext cx="3734894" cy="871169"/>
          </a:xfrm>
          <a:prstGeom prst="rect">
            <a:avLst/>
          </a:prstGeom>
        </p:spPr>
      </p:pic>
      <p:sp>
        <p:nvSpPr>
          <p:cNvPr id="12" name="Rectangle 11"/>
          <p:cNvSpPr/>
          <p:nvPr/>
        </p:nvSpPr>
        <p:spPr>
          <a:xfrm>
            <a:off x="-21826" y="88738"/>
            <a:ext cx="9165825" cy="400110"/>
          </a:xfrm>
          <a:prstGeom prst="rect">
            <a:avLst/>
          </a:prstGeom>
        </p:spPr>
        <p:txBody>
          <a:bodyPr wrap="square">
            <a:spAutoFit/>
          </a:bodyPr>
          <a:lstStyle/>
          <a:p>
            <a:r>
              <a:rPr lang="en-GB" sz="2000" b="1" dirty="0" smtClean="0">
                <a:latin typeface="Arial" panose="020B0604020202020204" pitchFamily="34" charset="0"/>
              </a:rPr>
              <a:t>Example: Age-standardised cancer survival (salivary gland cancer) </a:t>
            </a:r>
            <a:endParaRPr lang="en-GB" sz="2000" dirty="0"/>
          </a:p>
        </p:txBody>
      </p:sp>
      <p:pic>
        <p:nvPicPr>
          <p:cNvPr id="26" name="Picture 25"/>
          <p:cNvPicPr>
            <a:picLocks noChangeAspect="1"/>
          </p:cNvPicPr>
          <p:nvPr/>
        </p:nvPicPr>
        <p:blipFill>
          <a:blip r:embed="rId6"/>
          <a:stretch>
            <a:fillRect/>
          </a:stretch>
        </p:blipFill>
        <p:spPr>
          <a:xfrm>
            <a:off x="4640962" y="1809613"/>
            <a:ext cx="3009588" cy="1571241"/>
          </a:xfrm>
          <a:prstGeom prst="rect">
            <a:avLst/>
          </a:prstGeom>
        </p:spPr>
      </p:pic>
      <p:pic>
        <p:nvPicPr>
          <p:cNvPr id="29" name="Picture 28"/>
          <p:cNvPicPr>
            <a:picLocks noChangeAspect="1"/>
          </p:cNvPicPr>
          <p:nvPr/>
        </p:nvPicPr>
        <p:blipFill>
          <a:blip r:embed="rId7"/>
          <a:stretch>
            <a:fillRect/>
          </a:stretch>
        </p:blipFill>
        <p:spPr>
          <a:xfrm>
            <a:off x="1295399" y="6024591"/>
            <a:ext cx="980297" cy="776450"/>
          </a:xfrm>
          <a:prstGeom prst="rect">
            <a:avLst/>
          </a:prstGeom>
        </p:spPr>
      </p:pic>
      <p:cxnSp>
        <p:nvCxnSpPr>
          <p:cNvPr id="35860" name="Straight Connector 35859"/>
          <p:cNvCxnSpPr/>
          <p:nvPr/>
        </p:nvCxnSpPr>
        <p:spPr>
          <a:xfrm>
            <a:off x="3711146" y="4104170"/>
            <a:ext cx="180753"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862" name="Straight Connector 35861"/>
          <p:cNvCxnSpPr/>
          <p:nvPr/>
        </p:nvCxnSpPr>
        <p:spPr>
          <a:xfrm>
            <a:off x="3902145" y="4093537"/>
            <a:ext cx="0" cy="202426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864" name="Straight Arrow Connector 35863"/>
          <p:cNvCxnSpPr/>
          <p:nvPr/>
        </p:nvCxnSpPr>
        <p:spPr>
          <a:xfrm flipH="1">
            <a:off x="2170922" y="6117799"/>
            <a:ext cx="1731223"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pic>
        <p:nvPicPr>
          <p:cNvPr id="35871" name="Picture 35870"/>
          <p:cNvPicPr>
            <a:picLocks noChangeAspect="1"/>
          </p:cNvPicPr>
          <p:nvPr/>
        </p:nvPicPr>
        <p:blipFill>
          <a:blip r:embed="rId8"/>
          <a:stretch>
            <a:fillRect/>
          </a:stretch>
        </p:blipFill>
        <p:spPr>
          <a:xfrm>
            <a:off x="146212" y="1718372"/>
            <a:ext cx="3740972" cy="1414535"/>
          </a:xfrm>
          <a:prstGeom prst="rect">
            <a:avLst/>
          </a:prstGeom>
        </p:spPr>
      </p:pic>
      <p:pic>
        <p:nvPicPr>
          <p:cNvPr id="35881" name="Picture 35880"/>
          <p:cNvPicPr>
            <a:picLocks noChangeAspect="1"/>
          </p:cNvPicPr>
          <p:nvPr/>
        </p:nvPicPr>
        <p:blipFill>
          <a:blip r:embed="rId9"/>
          <a:stretch>
            <a:fillRect/>
          </a:stretch>
        </p:blipFill>
        <p:spPr>
          <a:xfrm>
            <a:off x="19613" y="5131605"/>
            <a:ext cx="3752164" cy="846359"/>
          </a:xfrm>
          <a:prstGeom prst="rect">
            <a:avLst/>
          </a:prstGeom>
        </p:spPr>
      </p:pic>
      <p:pic>
        <p:nvPicPr>
          <p:cNvPr id="35873" name="Picture 35872"/>
          <p:cNvPicPr>
            <a:picLocks noChangeAspect="1"/>
          </p:cNvPicPr>
          <p:nvPr/>
        </p:nvPicPr>
        <p:blipFill>
          <a:blip r:embed="rId10"/>
          <a:stretch>
            <a:fillRect/>
          </a:stretch>
        </p:blipFill>
        <p:spPr>
          <a:xfrm>
            <a:off x="32597" y="3418291"/>
            <a:ext cx="3726200" cy="1620000"/>
          </a:xfrm>
          <a:prstGeom prst="rect">
            <a:avLst/>
          </a:prstGeom>
        </p:spPr>
      </p:pic>
      <p:pic>
        <p:nvPicPr>
          <p:cNvPr id="35887" name="Picture 35886"/>
          <p:cNvPicPr>
            <a:picLocks noChangeAspect="1"/>
          </p:cNvPicPr>
          <p:nvPr/>
        </p:nvPicPr>
        <p:blipFill>
          <a:blip r:embed="rId11"/>
          <a:stretch>
            <a:fillRect/>
          </a:stretch>
        </p:blipFill>
        <p:spPr>
          <a:xfrm>
            <a:off x="6416467" y="587078"/>
            <a:ext cx="2036844" cy="1332000"/>
          </a:xfrm>
          <a:prstGeom prst="rect">
            <a:avLst/>
          </a:prstGeom>
        </p:spPr>
      </p:pic>
      <p:pic>
        <p:nvPicPr>
          <p:cNvPr id="35891" name="Picture 35890"/>
          <p:cNvPicPr>
            <a:picLocks noChangeAspect="1"/>
          </p:cNvPicPr>
          <p:nvPr/>
        </p:nvPicPr>
        <p:blipFill>
          <a:blip r:embed="rId12"/>
          <a:stretch>
            <a:fillRect/>
          </a:stretch>
        </p:blipFill>
        <p:spPr>
          <a:xfrm>
            <a:off x="4145788" y="3549581"/>
            <a:ext cx="4939161" cy="3101304"/>
          </a:xfrm>
          <a:prstGeom prst="rect">
            <a:avLst/>
          </a:prstGeom>
          <a:ln w="22225">
            <a:solidFill>
              <a:schemeClr val="accent1"/>
            </a:solid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931" y="5466843"/>
            <a:ext cx="2017898" cy="590465"/>
          </a:xfrm>
          <a:prstGeom prst="rect">
            <a:avLst/>
          </a:prstGeom>
        </p:spPr>
      </p:pic>
      <p:sp>
        <p:nvSpPr>
          <p:cNvPr id="2" name="Rectangle 1"/>
          <p:cNvSpPr/>
          <p:nvPr/>
        </p:nvSpPr>
        <p:spPr>
          <a:xfrm>
            <a:off x="6416467" y="914400"/>
            <a:ext cx="2123684" cy="22428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141654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6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8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8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88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5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body" sz="half" idx="1"/>
          </p:nvPr>
        </p:nvSpPr>
        <p:spPr>
          <a:xfrm>
            <a:off x="183254" y="1184011"/>
            <a:ext cx="8569325" cy="5229225"/>
          </a:xfrm>
        </p:spPr>
        <p:txBody>
          <a:bodyPr/>
          <a:lstStyle/>
          <a:p>
            <a:pPr marL="609600" indent="-609600" eaLnBrk="1" hangingPunct="1">
              <a:lnSpc>
                <a:spcPct val="90000"/>
              </a:lnSpc>
              <a:buFontTx/>
              <a:buAutoNum type="arabicPeriod"/>
            </a:pPr>
            <a:r>
              <a:rPr lang="de-DE" sz="2000" dirty="0" smtClean="0">
                <a:latin typeface="Arial" charset="0"/>
              </a:rPr>
              <a:t>Estimate age-specific survival for each age-group</a:t>
            </a:r>
          </a:p>
          <a:p>
            <a:pPr marL="609600" indent="-609600" eaLnBrk="1" hangingPunct="1">
              <a:lnSpc>
                <a:spcPct val="90000"/>
              </a:lnSpc>
              <a:buFontTx/>
              <a:buAutoNum type="arabicPeriod"/>
            </a:pPr>
            <a:endParaRPr lang="de-DE" sz="2000" dirty="0" smtClean="0">
              <a:latin typeface="Arial" charset="0"/>
            </a:endParaRPr>
          </a:p>
          <a:p>
            <a:pPr marL="609600" indent="-609600" eaLnBrk="1" hangingPunct="1">
              <a:lnSpc>
                <a:spcPct val="90000"/>
              </a:lnSpc>
              <a:buFontTx/>
              <a:buAutoNum type="arabicPeriod"/>
            </a:pPr>
            <a:r>
              <a:rPr lang="de-DE" sz="2000" dirty="0" smtClean="0">
                <a:latin typeface="Arial" charset="0"/>
              </a:rPr>
              <a:t>Combine these estimates in a weighted average </a:t>
            </a:r>
          </a:p>
          <a:p>
            <a:pPr marL="609600" indent="-609600" eaLnBrk="1" hangingPunct="1">
              <a:lnSpc>
                <a:spcPct val="90000"/>
              </a:lnSpc>
              <a:buFontTx/>
              <a:buAutoNum type="arabicPeriod"/>
            </a:pPr>
            <a:endParaRPr lang="de-DE" sz="2400" dirty="0" smtClean="0">
              <a:latin typeface="Arial" charset="0"/>
            </a:endParaRPr>
          </a:p>
          <a:p>
            <a:pPr marL="609600" indent="-609600" eaLnBrk="1" hangingPunct="1">
              <a:lnSpc>
                <a:spcPct val="90000"/>
              </a:lnSpc>
              <a:buFontTx/>
              <a:buNone/>
            </a:pPr>
            <a:r>
              <a:rPr lang="de-DE" sz="1800" dirty="0" smtClean="0">
                <a:latin typeface="Arial" charset="0"/>
              </a:rPr>
              <a:t>	</a:t>
            </a:r>
            <a:endParaRPr lang="de-DE" sz="2400" dirty="0" smtClean="0">
              <a:latin typeface="Arial" charset="0"/>
            </a:endParaRPr>
          </a:p>
          <a:p>
            <a:pPr marL="609600" indent="-609600" eaLnBrk="1" hangingPunct="1">
              <a:lnSpc>
                <a:spcPct val="90000"/>
              </a:lnSpc>
              <a:buFontTx/>
              <a:buNone/>
            </a:pPr>
            <a:r>
              <a:rPr lang="de-DE" sz="2000" dirty="0" smtClean="0">
                <a:latin typeface="Arial" charset="0"/>
              </a:rPr>
              <a:t>Age-standardised survival (AS) </a:t>
            </a:r>
            <a:endParaRPr lang="de-DE" sz="2000" baseline="-25000" dirty="0" smtClean="0">
              <a:latin typeface="Arial" charset="0"/>
            </a:endParaRPr>
          </a:p>
          <a:p>
            <a:pPr marL="609600" indent="-609600" eaLnBrk="1" hangingPunct="1">
              <a:lnSpc>
                <a:spcPct val="90000"/>
              </a:lnSpc>
              <a:buFontTx/>
              <a:buNone/>
            </a:pPr>
            <a:endParaRPr lang="de-DE" sz="2000" baseline="-25000" dirty="0" smtClean="0">
              <a:solidFill>
                <a:srgbClr val="0000FF"/>
              </a:solidFill>
              <a:latin typeface="Arial" charset="0"/>
            </a:endParaRPr>
          </a:p>
          <a:p>
            <a:pPr marL="609600" indent="-609600" eaLnBrk="1" hangingPunct="1">
              <a:lnSpc>
                <a:spcPct val="90000"/>
              </a:lnSpc>
              <a:buFontTx/>
              <a:buNone/>
            </a:pPr>
            <a:endParaRPr lang="de-DE" sz="2000" baseline="-250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990600" lvl="1" indent="-533400" eaLnBrk="1" hangingPunct="1">
              <a:lnSpc>
                <a:spcPct val="90000"/>
              </a:lnSpc>
              <a:buNone/>
            </a:pPr>
            <a:r>
              <a:rPr lang="de-DE" sz="2000" dirty="0" smtClean="0">
                <a:latin typeface="Arial" charset="0"/>
              </a:rPr>
              <a:t>where	</a:t>
            </a:r>
          </a:p>
          <a:p>
            <a:pPr marL="990600" lvl="1" indent="-533400" eaLnBrk="1" hangingPunct="1">
              <a:lnSpc>
                <a:spcPct val="90000"/>
              </a:lnSpc>
              <a:buNone/>
            </a:pPr>
            <a:r>
              <a:rPr lang="de-DE" sz="2000" dirty="0" smtClean="0">
                <a:latin typeface="Arial" charset="0"/>
              </a:rPr>
              <a:t>	S</a:t>
            </a:r>
            <a:r>
              <a:rPr lang="de-DE" sz="2000" baseline="-25000" dirty="0" smtClean="0">
                <a:latin typeface="Arial" charset="0"/>
              </a:rPr>
              <a:t>i</a:t>
            </a:r>
            <a:r>
              <a:rPr lang="de-DE" sz="2000" dirty="0" smtClean="0">
                <a:latin typeface="Arial" charset="0"/>
              </a:rPr>
              <a:t> = survival estimate for age group i</a:t>
            </a:r>
          </a:p>
          <a:p>
            <a:pPr marL="990600" lvl="1" indent="-533400" eaLnBrk="1" hangingPunct="1">
              <a:lnSpc>
                <a:spcPct val="90000"/>
              </a:lnSpc>
              <a:buNone/>
            </a:pPr>
            <a:endParaRPr lang="de-DE" sz="2000" dirty="0" smtClean="0">
              <a:latin typeface="Arial" charset="0"/>
            </a:endParaRPr>
          </a:p>
          <a:p>
            <a:pPr marL="990600" lvl="1" indent="-533400" eaLnBrk="1" hangingPunct="1">
              <a:lnSpc>
                <a:spcPct val="90000"/>
              </a:lnSpc>
              <a:buNone/>
            </a:pPr>
            <a:r>
              <a:rPr lang="de-DE" sz="2000" dirty="0" smtClean="0">
                <a:latin typeface="Arial" charset="0"/>
              </a:rPr>
              <a:t>	w</a:t>
            </a:r>
            <a:r>
              <a:rPr lang="de-DE" sz="2000" baseline="-25000" dirty="0" smtClean="0">
                <a:latin typeface="Arial" charset="0"/>
              </a:rPr>
              <a:t>i</a:t>
            </a:r>
            <a:r>
              <a:rPr lang="de-DE" sz="2000" dirty="0" smtClean="0">
                <a:latin typeface="Arial" charset="0"/>
              </a:rPr>
              <a:t> = proportion of patients in age group i in the standard population</a:t>
            </a:r>
          </a:p>
          <a:p>
            <a:pPr marL="990600" lvl="1" indent="-533400" eaLnBrk="1" hangingPunct="1">
              <a:lnSpc>
                <a:spcPct val="90000"/>
              </a:lnSpc>
              <a:buNone/>
            </a:pPr>
            <a:r>
              <a:rPr lang="de-DE" dirty="0" smtClean="0">
                <a:latin typeface="Arial" charset="0"/>
              </a:rPr>
              <a:t>	</a:t>
            </a:r>
            <a:endParaRPr lang="de-DE" sz="1800" dirty="0" smtClean="0">
              <a:latin typeface="Arial" charset="0"/>
            </a:endParaRPr>
          </a:p>
        </p:txBody>
      </p:sp>
      <p:sp>
        <p:nvSpPr>
          <p:cNvPr id="2053" name="Rectangle 4"/>
          <p:cNvSpPr>
            <a:spLocks noGrp="1" noChangeArrowheads="1"/>
          </p:cNvSpPr>
          <p:nvPr>
            <p:ph type="title"/>
          </p:nvPr>
        </p:nvSpPr>
        <p:spPr>
          <a:xfrm>
            <a:off x="342900" y="115888"/>
            <a:ext cx="7772400" cy="1143000"/>
          </a:xfrm>
          <a:noFill/>
        </p:spPr>
        <p:txBody>
          <a:bodyPr/>
          <a:lstStyle/>
          <a:p>
            <a:pPr eaLnBrk="1" hangingPunct="1"/>
            <a:r>
              <a:rPr lang="de-DE" sz="2400" b="1" dirty="0" smtClean="0">
                <a:solidFill>
                  <a:schemeClr val="tx1"/>
                </a:solidFill>
                <a:latin typeface="Arial Black" pitchFamily="34" charset="0"/>
              </a:rPr>
              <a:t>Calculation: age-standardised survival</a:t>
            </a:r>
            <a:endParaRPr lang="en-GB" sz="2400" b="1" dirty="0" smtClean="0">
              <a:solidFill>
                <a:schemeClr val="tx1"/>
              </a:solidFill>
              <a:latin typeface="Arial Black" pitchFamily="34" charset="0"/>
            </a:endParaRPr>
          </a:p>
        </p:txBody>
      </p:sp>
      <p:graphicFrame>
        <p:nvGraphicFramePr>
          <p:cNvPr id="2050" name="Object 5"/>
          <p:cNvGraphicFramePr>
            <a:graphicFrameLocks noGrp="1" noChangeAspect="1"/>
          </p:cNvGraphicFramePr>
          <p:nvPr>
            <p:ph sz="half" idx="2"/>
            <p:extLst/>
          </p:nvPr>
        </p:nvGraphicFramePr>
        <p:xfrm>
          <a:off x="4016793" y="3093549"/>
          <a:ext cx="3505200" cy="1257300"/>
        </p:xfrm>
        <a:graphic>
          <a:graphicData uri="http://schemas.openxmlformats.org/presentationml/2006/ole">
            <mc:AlternateContent xmlns:mc="http://schemas.openxmlformats.org/markup-compatibility/2006">
              <mc:Choice xmlns:v="urn:schemas-microsoft-com:vml" Requires="v">
                <p:oleObj spid="_x0000_s1031" name="Equation" r:id="rId4" imgW="1841500" imgH="660400" progId="Equation.3">
                  <p:embed/>
                </p:oleObj>
              </mc:Choice>
              <mc:Fallback>
                <p:oleObj name="Equation" r:id="rId4" imgW="1841500" imgH="660400" progId="Equation.3">
                  <p:embed/>
                  <p:pic>
                    <p:nvPicPr>
                      <p:cNvPr id="2050"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793" y="3093549"/>
                        <a:ext cx="3505200" cy="125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8" name="Straight Arrow Connector 7"/>
          <p:cNvCxnSpPr/>
          <p:nvPr/>
        </p:nvCxnSpPr>
        <p:spPr>
          <a:xfrm>
            <a:off x="5203372" y="3940371"/>
            <a:ext cx="628231" cy="68550"/>
          </a:xfrm>
          <a:prstGeom prst="straightConnector1">
            <a:avLst/>
          </a:prstGeom>
          <a:ln>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755402" y="3809739"/>
            <a:ext cx="2884746" cy="369332"/>
          </a:xfrm>
          <a:prstGeom prst="rect">
            <a:avLst/>
          </a:prstGeom>
          <a:noFill/>
        </p:spPr>
        <p:txBody>
          <a:bodyPr wrap="square" rtlCol="0">
            <a:spAutoFit/>
          </a:bodyPr>
          <a:lstStyle/>
          <a:p>
            <a:r>
              <a:rPr lang="en-GB" dirty="0" smtClean="0">
                <a:solidFill>
                  <a:srgbClr val="C00000"/>
                </a:solidFill>
              </a:rPr>
              <a:t>Sum weights: w</a:t>
            </a:r>
            <a:r>
              <a:rPr lang="en-GB" sz="1200" dirty="0" smtClean="0">
                <a:solidFill>
                  <a:srgbClr val="C00000"/>
                </a:solidFill>
              </a:rPr>
              <a:t>1</a:t>
            </a:r>
            <a:r>
              <a:rPr lang="en-GB" dirty="0" smtClean="0">
                <a:solidFill>
                  <a:srgbClr val="C00000"/>
                </a:solidFill>
              </a:rPr>
              <a:t>+w</a:t>
            </a:r>
            <a:r>
              <a:rPr lang="en-GB" sz="1400" dirty="0" smtClean="0">
                <a:solidFill>
                  <a:srgbClr val="C00000"/>
                </a:solidFill>
              </a:rPr>
              <a:t>2</a:t>
            </a:r>
            <a:r>
              <a:rPr lang="en-GB" dirty="0" smtClean="0">
                <a:solidFill>
                  <a:srgbClr val="C00000"/>
                </a:solidFill>
              </a:rPr>
              <a:t>+...</a:t>
            </a:r>
            <a:r>
              <a:rPr lang="en-GB" dirty="0" err="1" smtClean="0">
                <a:solidFill>
                  <a:srgbClr val="C00000"/>
                </a:solidFill>
              </a:rPr>
              <a:t>w</a:t>
            </a:r>
            <a:r>
              <a:rPr lang="en-GB" sz="1400" dirty="0" err="1" smtClean="0">
                <a:solidFill>
                  <a:srgbClr val="C00000"/>
                </a:solidFill>
              </a:rPr>
              <a:t>n</a:t>
            </a:r>
            <a:r>
              <a:rPr lang="en-GB" dirty="0" smtClean="0">
                <a:solidFill>
                  <a:srgbClr val="C00000"/>
                </a:solidFill>
              </a:rPr>
              <a:t>=1</a:t>
            </a:r>
            <a:endParaRPr lang="en-GB" dirty="0">
              <a:solidFill>
                <a:srgbClr val="C00000"/>
              </a:solidFill>
            </a:endParaRPr>
          </a:p>
        </p:txBody>
      </p:sp>
    </p:spTree>
    <p:extLst>
      <p:ext uri="{BB962C8B-B14F-4D97-AF65-F5344CB8AC3E}">
        <p14:creationId xmlns:p14="http://schemas.microsoft.com/office/powerpoint/2010/main" val="4548228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body" sz="half" idx="1"/>
          </p:nvPr>
        </p:nvSpPr>
        <p:spPr>
          <a:xfrm>
            <a:off x="395288" y="917575"/>
            <a:ext cx="8569325" cy="5229225"/>
          </a:xfrm>
        </p:spPr>
        <p:txBody>
          <a:bodyPr/>
          <a:lstStyle/>
          <a:p>
            <a:pPr marL="609600" indent="-609600" eaLnBrk="1" hangingPunct="1">
              <a:lnSpc>
                <a:spcPct val="90000"/>
              </a:lnSpc>
              <a:buNone/>
            </a:pPr>
            <a:endParaRPr lang="de-DE" sz="2400" b="1" dirty="0" smtClean="0">
              <a:latin typeface="Arial Black" panose="020B0A04020102020204" pitchFamily="34" charset="0"/>
            </a:endParaRPr>
          </a:p>
          <a:p>
            <a:pPr marL="609600" indent="-609600" eaLnBrk="1" hangingPunct="1">
              <a:lnSpc>
                <a:spcPct val="90000"/>
              </a:lnSpc>
              <a:buFontTx/>
              <a:buAutoNum type="arabicPeriod"/>
            </a:pPr>
            <a:endParaRPr lang="de-DE" sz="2400" dirty="0" smtClean="0">
              <a:latin typeface="Arial" charset="0"/>
            </a:endParaRPr>
          </a:p>
          <a:p>
            <a:pPr marL="609600" indent="-609600" eaLnBrk="1" hangingPunct="1">
              <a:lnSpc>
                <a:spcPct val="90000"/>
              </a:lnSpc>
              <a:buFontTx/>
              <a:buNone/>
            </a:pPr>
            <a:r>
              <a:rPr lang="de-DE" sz="1800" dirty="0" smtClean="0">
                <a:latin typeface="Arial" charset="0"/>
              </a:rPr>
              <a:t>	</a:t>
            </a:r>
            <a:endParaRPr lang="de-DE" sz="24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609600" indent="-609600" eaLnBrk="1" hangingPunct="1">
              <a:lnSpc>
                <a:spcPct val="90000"/>
              </a:lnSpc>
              <a:buFontTx/>
              <a:buNone/>
            </a:pPr>
            <a:endParaRPr lang="de-DE" sz="2000" baseline="-25000" dirty="0" smtClean="0">
              <a:latin typeface="Arial" charset="0"/>
            </a:endParaRPr>
          </a:p>
          <a:p>
            <a:pPr marL="990600" lvl="1" indent="-533400" eaLnBrk="1" hangingPunct="1">
              <a:lnSpc>
                <a:spcPct val="90000"/>
              </a:lnSpc>
              <a:buNone/>
            </a:pPr>
            <a:endParaRPr lang="de-DE" sz="1800" dirty="0" smtClean="0">
              <a:latin typeface="Arial" charset="0"/>
            </a:endParaRPr>
          </a:p>
          <a:p>
            <a:pPr marL="990600" lvl="1" indent="-533400" eaLnBrk="1" hangingPunct="1">
              <a:lnSpc>
                <a:spcPct val="90000"/>
              </a:lnSpc>
              <a:buNone/>
            </a:pPr>
            <a:endParaRPr lang="de-DE" dirty="0" smtClean="0">
              <a:latin typeface="Arial" charset="0"/>
            </a:endParaRPr>
          </a:p>
          <a:p>
            <a:pPr marL="990600" lvl="1" indent="-533400" eaLnBrk="1" hangingPunct="1">
              <a:lnSpc>
                <a:spcPct val="90000"/>
              </a:lnSpc>
              <a:buNone/>
            </a:pPr>
            <a:endParaRPr lang="de-DE" sz="1800" dirty="0" smtClean="0">
              <a:latin typeface="Arial" charset="0"/>
            </a:endParaRPr>
          </a:p>
          <a:p>
            <a:pPr marL="990600" lvl="1" indent="-533400" eaLnBrk="1" hangingPunct="1">
              <a:lnSpc>
                <a:spcPct val="90000"/>
              </a:lnSpc>
              <a:buNone/>
            </a:pPr>
            <a:r>
              <a:rPr lang="de-DE" sz="1800" dirty="0" smtClean="0">
                <a:latin typeface="Arial" charset="0"/>
              </a:rPr>
              <a:t>where,</a:t>
            </a:r>
          </a:p>
          <a:p>
            <a:pPr marL="990600" lvl="1" indent="-533400" eaLnBrk="1" hangingPunct="1">
              <a:lnSpc>
                <a:spcPct val="90000"/>
              </a:lnSpc>
              <a:buNone/>
            </a:pPr>
            <a:r>
              <a:rPr lang="de-DE" sz="1800" dirty="0" smtClean="0">
                <a:latin typeface="Arial" charset="0"/>
              </a:rPr>
              <a:t>	</a:t>
            </a:r>
          </a:p>
          <a:p>
            <a:pPr marL="990600" lvl="1" indent="-533400" eaLnBrk="1" hangingPunct="1">
              <a:lnSpc>
                <a:spcPct val="90000"/>
              </a:lnSpc>
              <a:buNone/>
            </a:pPr>
            <a:r>
              <a:rPr lang="de-DE" sz="1800" dirty="0" smtClean="0">
                <a:latin typeface="Arial" charset="0"/>
              </a:rPr>
              <a:t>	SE(S</a:t>
            </a:r>
            <a:r>
              <a:rPr lang="de-DE" sz="1800" baseline="-25000" dirty="0" smtClean="0">
                <a:latin typeface="Arial" charset="0"/>
              </a:rPr>
              <a:t>i</a:t>
            </a:r>
            <a:r>
              <a:rPr lang="de-DE" dirty="0" smtClean="0">
                <a:latin typeface="Arial" charset="0"/>
              </a:rPr>
              <a:t>)</a:t>
            </a:r>
            <a:r>
              <a:rPr lang="de-DE" sz="1800" dirty="0" smtClean="0">
                <a:latin typeface="Arial" charset="0"/>
              </a:rPr>
              <a:t>= standard error for the survival estimate in age group i</a:t>
            </a:r>
          </a:p>
          <a:p>
            <a:pPr marL="990600" lvl="1" indent="-533400" eaLnBrk="1" hangingPunct="1">
              <a:lnSpc>
                <a:spcPct val="90000"/>
              </a:lnSpc>
              <a:buNone/>
            </a:pPr>
            <a:endParaRPr lang="de-DE" sz="1800" dirty="0" smtClean="0">
              <a:latin typeface="Arial" charset="0"/>
            </a:endParaRPr>
          </a:p>
          <a:p>
            <a:pPr marL="990600" lvl="1" indent="-533400" eaLnBrk="1" hangingPunct="1">
              <a:lnSpc>
                <a:spcPct val="90000"/>
              </a:lnSpc>
              <a:buNone/>
            </a:pPr>
            <a:r>
              <a:rPr lang="de-DE" sz="1800" dirty="0" smtClean="0">
                <a:latin typeface="Arial" charset="0"/>
              </a:rPr>
              <a:t>	w</a:t>
            </a:r>
            <a:r>
              <a:rPr lang="de-DE" sz="1800" baseline="-25000" dirty="0" smtClean="0">
                <a:latin typeface="Arial" charset="0"/>
              </a:rPr>
              <a:t>i</a:t>
            </a:r>
            <a:r>
              <a:rPr lang="de-DE" sz="1800" dirty="0" smtClean="0">
                <a:latin typeface="Arial" charset="0"/>
              </a:rPr>
              <a:t> = proportion of patients in age group i in the standard population</a:t>
            </a:r>
          </a:p>
        </p:txBody>
      </p:sp>
      <p:sp>
        <p:nvSpPr>
          <p:cNvPr id="20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20483" name="Object 3"/>
          <p:cNvGraphicFramePr>
            <a:graphicFrameLocks noChangeAspect="1"/>
          </p:cNvGraphicFramePr>
          <p:nvPr>
            <p:extLst/>
          </p:nvPr>
        </p:nvGraphicFramePr>
        <p:xfrm>
          <a:off x="2701925" y="1947863"/>
          <a:ext cx="3756025" cy="1046162"/>
        </p:xfrm>
        <a:graphic>
          <a:graphicData uri="http://schemas.openxmlformats.org/presentationml/2006/ole">
            <mc:AlternateContent xmlns:mc="http://schemas.openxmlformats.org/markup-compatibility/2006">
              <mc:Choice xmlns:v="urn:schemas-microsoft-com:vml" Requires="v">
                <p:oleObj spid="_x0000_s2055" name="Equation" r:id="rId4" imgW="1714320" imgH="482400" progId="Equation.3">
                  <p:embed/>
                </p:oleObj>
              </mc:Choice>
              <mc:Fallback>
                <p:oleObj name="Equation" r:id="rId4" imgW="1714320" imgH="482400" progId="Equation.3">
                  <p:embed/>
                  <p:pic>
                    <p:nvPicPr>
                      <p:cNvPr id="20483" name="Object 3"/>
                      <p:cNvPicPr>
                        <a:picLocks noChangeAspect="1" noChangeArrowheads="1"/>
                      </p:cNvPicPr>
                      <p:nvPr/>
                    </p:nvPicPr>
                    <p:blipFill>
                      <a:blip r:embed="rId5"/>
                      <a:srcRect/>
                      <a:stretch>
                        <a:fillRect/>
                      </a:stretch>
                    </p:blipFill>
                    <p:spPr bwMode="auto">
                      <a:xfrm>
                        <a:off x="2701925" y="1947863"/>
                        <a:ext cx="3756025" cy="1046162"/>
                      </a:xfrm>
                      <a:prstGeom prst="rect">
                        <a:avLst/>
                      </a:prstGeom>
                      <a:noFill/>
                      <a:extLst/>
                    </p:spPr>
                  </p:pic>
                </p:oleObj>
              </mc:Fallback>
            </mc:AlternateContent>
          </a:graphicData>
        </a:graphic>
      </p:graphicFrame>
      <p:sp>
        <p:nvSpPr>
          <p:cNvPr id="5" name="Rectangle 4"/>
          <p:cNvSpPr>
            <a:spLocks noGrp="1" noChangeArrowheads="1"/>
          </p:cNvSpPr>
          <p:nvPr>
            <p:ph type="title"/>
          </p:nvPr>
        </p:nvSpPr>
        <p:spPr>
          <a:xfrm>
            <a:off x="314906" y="181205"/>
            <a:ext cx="8621713" cy="1143000"/>
          </a:xfrm>
          <a:noFill/>
        </p:spPr>
        <p:txBody>
          <a:bodyPr/>
          <a:lstStyle/>
          <a:p>
            <a:pPr eaLnBrk="1" hangingPunct="1"/>
            <a:r>
              <a:rPr lang="de-DE" sz="2400" b="1" dirty="0" smtClean="0">
                <a:solidFill>
                  <a:schemeClr val="tx1"/>
                </a:solidFill>
                <a:latin typeface="Arial Black" pitchFamily="34" charset="0"/>
              </a:rPr>
              <a:t>Calculation: standard error for age-standardised survival</a:t>
            </a:r>
            <a:endParaRPr lang="en-GB" sz="2400" b="1" dirty="0" smtClean="0">
              <a:solidFill>
                <a:schemeClr val="tx1"/>
              </a:solidFill>
              <a:latin typeface="Arial Black" pitchFamily="34" charset="0"/>
            </a:endParaRPr>
          </a:p>
        </p:txBody>
      </p:sp>
    </p:spTree>
    <p:extLst>
      <p:ext uri="{BB962C8B-B14F-4D97-AF65-F5344CB8AC3E}">
        <p14:creationId xmlns:p14="http://schemas.microsoft.com/office/powerpoint/2010/main" val="2047426241"/>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4" name="Rectangle 2"/>
          <p:cNvSpPr>
            <a:spLocks noGrp="1" noChangeArrowheads="1"/>
          </p:cNvSpPr>
          <p:nvPr>
            <p:ph type="body" sz="half" idx="1"/>
          </p:nvPr>
        </p:nvSpPr>
        <p:spPr>
          <a:xfrm>
            <a:off x="395288" y="1211101"/>
            <a:ext cx="8569325" cy="5229225"/>
          </a:xfrm>
        </p:spPr>
        <p:txBody>
          <a:bodyPr/>
          <a:lstStyle/>
          <a:p>
            <a:pPr marL="609600" indent="-609600" eaLnBrk="1" hangingPunct="1">
              <a:lnSpc>
                <a:spcPct val="90000"/>
              </a:lnSpc>
              <a:buNone/>
            </a:pPr>
            <a:endParaRPr lang="de-DE" sz="2400" dirty="0" smtClean="0">
              <a:latin typeface="Arial" charset="0"/>
            </a:endParaRPr>
          </a:p>
          <a:p>
            <a:pPr marL="609600" indent="-609600" eaLnBrk="1" hangingPunct="1">
              <a:lnSpc>
                <a:spcPct val="90000"/>
              </a:lnSpc>
              <a:buFontTx/>
              <a:buAutoNum type="arabicPeriod"/>
            </a:pPr>
            <a:endParaRPr lang="de-DE" sz="2400" dirty="0" smtClean="0">
              <a:latin typeface="Arial" charset="0"/>
            </a:endParaRPr>
          </a:p>
          <a:p>
            <a:pPr marL="990600" lvl="1" indent="-533400" eaLnBrk="1" hangingPunct="1">
              <a:lnSpc>
                <a:spcPct val="90000"/>
              </a:lnSpc>
              <a:buNone/>
            </a:pPr>
            <a:endParaRPr lang="de-DE" sz="1800" dirty="0" smtClean="0">
              <a:latin typeface="Arial" charset="0"/>
            </a:endParaRPr>
          </a:p>
          <a:p>
            <a:pPr marL="990600" lvl="1" indent="-533400" eaLnBrk="1" hangingPunct="1">
              <a:lnSpc>
                <a:spcPct val="90000"/>
              </a:lnSpc>
              <a:buNone/>
            </a:pPr>
            <a:r>
              <a:rPr lang="de-DE" sz="2400" dirty="0" smtClean="0">
                <a:latin typeface="Arial" charset="0"/>
              </a:rPr>
              <a:t>Lower Limit</a:t>
            </a:r>
          </a:p>
          <a:p>
            <a:pPr marL="990600" lvl="1" indent="-533400" eaLnBrk="1" hangingPunct="1">
              <a:lnSpc>
                <a:spcPct val="90000"/>
              </a:lnSpc>
              <a:buNone/>
            </a:pPr>
            <a:endParaRPr lang="de-DE" dirty="0" smtClean="0">
              <a:latin typeface="Arial" charset="0"/>
            </a:endParaRPr>
          </a:p>
          <a:p>
            <a:pPr marL="990600" lvl="1" indent="-533400" eaLnBrk="1" hangingPunct="1">
              <a:lnSpc>
                <a:spcPct val="90000"/>
              </a:lnSpc>
              <a:buNone/>
            </a:pPr>
            <a:endParaRPr lang="de-DE" dirty="0" smtClean="0">
              <a:latin typeface="Arial" charset="0"/>
            </a:endParaRPr>
          </a:p>
          <a:p>
            <a:pPr marL="990600" lvl="1" indent="-533400" eaLnBrk="1" hangingPunct="1">
              <a:lnSpc>
                <a:spcPct val="90000"/>
              </a:lnSpc>
              <a:buNone/>
            </a:pPr>
            <a:r>
              <a:rPr lang="de-DE" sz="2400" dirty="0" smtClean="0">
                <a:latin typeface="Arial" charset="0"/>
              </a:rPr>
              <a:t>Upper  limit</a:t>
            </a:r>
          </a:p>
          <a:p>
            <a:pPr marL="990600" lvl="1" indent="-533400">
              <a:lnSpc>
                <a:spcPct val="90000"/>
              </a:lnSpc>
              <a:buNone/>
            </a:pPr>
            <a:r>
              <a:rPr lang="de-DE" dirty="0" smtClean="0">
                <a:latin typeface="Arial" charset="0"/>
              </a:rPr>
              <a:t>	</a:t>
            </a:r>
          </a:p>
          <a:p>
            <a:pPr marL="990600" lvl="1" indent="-533400">
              <a:lnSpc>
                <a:spcPct val="90000"/>
              </a:lnSpc>
              <a:buNone/>
            </a:pPr>
            <a:endParaRPr lang="de-DE" dirty="0" smtClean="0">
              <a:latin typeface="Arial" charset="0"/>
            </a:endParaRPr>
          </a:p>
          <a:p>
            <a:pPr marL="990600" lvl="1" indent="-533400">
              <a:lnSpc>
                <a:spcPct val="90000"/>
              </a:lnSpc>
              <a:buNone/>
            </a:pPr>
            <a:r>
              <a:rPr lang="de-DE" dirty="0" smtClean="0">
                <a:latin typeface="Arial" charset="0"/>
              </a:rPr>
              <a:t>              Based on a logarithmic transformation of the survival function</a:t>
            </a:r>
          </a:p>
          <a:p>
            <a:pPr marL="990600" lvl="1" indent="-533400" eaLnBrk="1" hangingPunct="1">
              <a:lnSpc>
                <a:spcPct val="90000"/>
              </a:lnSpc>
              <a:buNone/>
            </a:pPr>
            <a:endParaRPr lang="de-DE" dirty="0" smtClean="0">
              <a:latin typeface="Arial" charset="0"/>
            </a:endParaRPr>
          </a:p>
        </p:txBody>
      </p:sp>
      <p:graphicFrame>
        <p:nvGraphicFramePr>
          <p:cNvPr id="21507" name="Object 5"/>
          <p:cNvGraphicFramePr>
            <a:graphicFrameLocks noGrp="1" noChangeAspect="1"/>
          </p:cNvGraphicFramePr>
          <p:nvPr>
            <p:ph sz="half" idx="2"/>
            <p:extLst/>
          </p:nvPr>
        </p:nvGraphicFramePr>
        <p:xfrm>
          <a:off x="2594255" y="2267334"/>
          <a:ext cx="4801759" cy="512187"/>
        </p:xfrm>
        <a:graphic>
          <a:graphicData uri="http://schemas.openxmlformats.org/presentationml/2006/ole">
            <mc:AlternateContent xmlns:mc="http://schemas.openxmlformats.org/markup-compatibility/2006">
              <mc:Choice xmlns:v="urn:schemas-microsoft-com:vml" Requires="v">
                <p:oleObj spid="_x0000_s3084" name="Equation" r:id="rId4" imgW="1905000" imgH="203200" progId="Equation.3">
                  <p:embed/>
                </p:oleObj>
              </mc:Choice>
              <mc:Fallback>
                <p:oleObj name="Equation" r:id="rId4" imgW="1905000" imgH="203200" progId="Equation.3">
                  <p:embed/>
                  <p:pic>
                    <p:nvPicPr>
                      <p:cNvPr id="21507" name="Object 5"/>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4255" y="2267334"/>
                        <a:ext cx="4801759" cy="512187"/>
                      </a:xfrm>
                      <a:prstGeom prst="rect">
                        <a:avLst/>
                      </a:prstGeom>
                      <a:noFill/>
                      <a:extLst/>
                    </p:spPr>
                  </p:pic>
                </p:oleObj>
              </mc:Fallback>
            </mc:AlternateContent>
          </a:graphicData>
        </a:graphic>
      </p:graphicFrame>
      <p:graphicFrame>
        <p:nvGraphicFramePr>
          <p:cNvPr id="21508" name="Object 5"/>
          <p:cNvGraphicFramePr>
            <a:graphicFrameLocks noChangeAspect="1"/>
          </p:cNvGraphicFramePr>
          <p:nvPr>
            <p:extLst/>
          </p:nvPr>
        </p:nvGraphicFramePr>
        <p:xfrm>
          <a:off x="2568290" y="3312113"/>
          <a:ext cx="4716993" cy="497110"/>
        </p:xfrm>
        <a:graphic>
          <a:graphicData uri="http://schemas.openxmlformats.org/presentationml/2006/ole">
            <mc:AlternateContent xmlns:mc="http://schemas.openxmlformats.org/markup-compatibility/2006">
              <mc:Choice xmlns:v="urn:schemas-microsoft-com:vml" Requires="v">
                <p:oleObj spid="_x0000_s3085" name="Equation" r:id="rId6" imgW="1930400" imgH="203200" progId="Equation.3">
                  <p:embed/>
                </p:oleObj>
              </mc:Choice>
              <mc:Fallback>
                <p:oleObj name="Equation" r:id="rId6" imgW="1930400" imgH="203200" progId="Equation.3">
                  <p:embed/>
                  <p:pic>
                    <p:nvPicPr>
                      <p:cNvPr id="21508"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8290" y="3312113"/>
                        <a:ext cx="4716993" cy="497110"/>
                      </a:xfrm>
                      <a:prstGeom prst="rect">
                        <a:avLst/>
                      </a:prstGeom>
                      <a:noFill/>
                      <a:extLst/>
                    </p:spPr>
                  </p:pic>
                </p:oleObj>
              </mc:Fallback>
            </mc:AlternateContent>
          </a:graphicData>
        </a:graphic>
      </p:graphicFrame>
      <p:sp>
        <p:nvSpPr>
          <p:cNvPr id="7" name="Bent-Up Arrow 6"/>
          <p:cNvSpPr/>
          <p:nvPr/>
        </p:nvSpPr>
        <p:spPr>
          <a:xfrm rot="5400000">
            <a:off x="1007154" y="3955177"/>
            <a:ext cx="663805" cy="675137"/>
          </a:xfrm>
          <a:prstGeom prst="bentUpArrow">
            <a:avLst>
              <a:gd name="adj1" fmla="val 25000"/>
              <a:gd name="adj2" fmla="val 21017"/>
              <a:gd name="adj3" fmla="val 25000"/>
            </a:avLst>
          </a:prstGeom>
          <a:solidFill>
            <a:srgbClr val="0070C0"/>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4"/>
          <p:cNvSpPr>
            <a:spLocks noGrp="1" noChangeArrowheads="1"/>
          </p:cNvSpPr>
          <p:nvPr>
            <p:ph type="title"/>
          </p:nvPr>
        </p:nvSpPr>
        <p:spPr>
          <a:xfrm>
            <a:off x="342899" y="115888"/>
            <a:ext cx="8621713" cy="1143000"/>
          </a:xfrm>
          <a:noFill/>
        </p:spPr>
        <p:txBody>
          <a:bodyPr/>
          <a:lstStyle/>
          <a:p>
            <a:r>
              <a:rPr lang="de-DE" sz="2400" b="1" dirty="0">
                <a:latin typeface="Arial Black" pitchFamily="34" charset="0"/>
              </a:rPr>
              <a:t>Calculation: 95% confidence interval for age </a:t>
            </a:r>
            <a:br>
              <a:rPr lang="de-DE" sz="2400" b="1" dirty="0">
                <a:latin typeface="Arial Black" pitchFamily="34" charset="0"/>
              </a:rPr>
            </a:br>
            <a:r>
              <a:rPr lang="de-DE" sz="2400" b="1" dirty="0">
                <a:latin typeface="Arial Black" pitchFamily="34" charset="0"/>
              </a:rPr>
              <a:t>standardised survival</a:t>
            </a:r>
            <a:endParaRPr lang="en-GB" sz="2400" b="1" dirty="0" smtClean="0">
              <a:solidFill>
                <a:schemeClr val="tx1"/>
              </a:solidFill>
              <a:latin typeface="Arial Black" pitchFamily="34" charset="0"/>
            </a:endParaRPr>
          </a:p>
        </p:txBody>
      </p:sp>
    </p:spTree>
    <p:extLst>
      <p:ext uri="{BB962C8B-B14F-4D97-AF65-F5344CB8AC3E}">
        <p14:creationId xmlns:p14="http://schemas.microsoft.com/office/powerpoint/2010/main" val="2160821889"/>
      </p:ext>
    </p:extLst>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a:xfrm>
            <a:off x="132657" y="872330"/>
            <a:ext cx="8785225" cy="5534026"/>
          </a:xfrm>
        </p:spPr>
        <p:txBody>
          <a:bodyPr/>
          <a:lstStyle/>
          <a:p>
            <a:pPr>
              <a:lnSpc>
                <a:spcPct val="90000"/>
              </a:lnSpc>
              <a:buFont typeface="Wingdings" panose="05000000000000000000" pitchFamily="2" charset="2"/>
              <a:buChar char="§"/>
            </a:pPr>
            <a:r>
              <a:rPr lang="en-GB" sz="2000" dirty="0" smtClean="0">
                <a:latin typeface="Arial" charset="0"/>
              </a:rPr>
              <a:t>When comparing net survival estimates between groups there is still a residual impact of patient age on the estimates.</a:t>
            </a:r>
          </a:p>
          <a:p>
            <a:pPr>
              <a:lnSpc>
                <a:spcPct val="90000"/>
              </a:lnSpc>
              <a:buFont typeface="Wingdings" panose="05000000000000000000" pitchFamily="2" charset="2"/>
              <a:buChar char="§"/>
            </a:pPr>
            <a:endParaRPr lang="en-GB" sz="2000" dirty="0">
              <a:latin typeface="Arial" charset="0"/>
            </a:endParaRPr>
          </a:p>
          <a:p>
            <a:pPr>
              <a:lnSpc>
                <a:spcPct val="90000"/>
              </a:lnSpc>
              <a:buFont typeface="Wingdings" panose="05000000000000000000" pitchFamily="2" charset="2"/>
              <a:buChar char="§"/>
            </a:pPr>
            <a:r>
              <a:rPr lang="en-GB" sz="2000" dirty="0" smtClean="0">
                <a:latin typeface="Arial" charset="0"/>
              </a:rPr>
              <a:t>This can be remedied by age-standardisation of the net survival estimates. Confidence intervals can be generated for age-standardised estimates, allowing comparisons between them.</a:t>
            </a:r>
          </a:p>
          <a:p>
            <a:pPr>
              <a:lnSpc>
                <a:spcPct val="90000"/>
              </a:lnSpc>
              <a:buFont typeface="Wingdings" panose="05000000000000000000" pitchFamily="2" charset="2"/>
              <a:buChar char="§"/>
            </a:pPr>
            <a:endParaRPr lang="en-GB" sz="2000" dirty="0">
              <a:latin typeface="Arial" charset="0"/>
            </a:endParaRPr>
          </a:p>
          <a:p>
            <a:pPr>
              <a:lnSpc>
                <a:spcPct val="90000"/>
              </a:lnSpc>
              <a:buFont typeface="Wingdings" panose="05000000000000000000" pitchFamily="2" charset="2"/>
              <a:buChar char="§"/>
            </a:pPr>
            <a:r>
              <a:rPr lang="en-GB" sz="2000" dirty="0" smtClean="0">
                <a:latin typeface="Arial" charset="0"/>
              </a:rPr>
              <a:t>The reference population can be chosen to maximise:</a:t>
            </a:r>
          </a:p>
          <a:p>
            <a:pPr lvl="1">
              <a:lnSpc>
                <a:spcPct val="90000"/>
              </a:lnSpc>
              <a:buFont typeface="Wingdings" panose="05000000000000000000" pitchFamily="2" charset="2"/>
              <a:buChar char="§"/>
            </a:pPr>
            <a:r>
              <a:rPr lang="en-GB" sz="2000" dirty="0" smtClean="0">
                <a:latin typeface="Arial" charset="0"/>
              </a:rPr>
              <a:t>Comparability with other studies</a:t>
            </a:r>
          </a:p>
          <a:p>
            <a:pPr lvl="1">
              <a:lnSpc>
                <a:spcPct val="90000"/>
              </a:lnSpc>
              <a:buFont typeface="Wingdings" panose="05000000000000000000" pitchFamily="2" charset="2"/>
              <a:buChar char="§"/>
            </a:pPr>
            <a:r>
              <a:rPr lang="en-GB" sz="2000" dirty="0">
                <a:latin typeface="Arial" charset="0"/>
              </a:rPr>
              <a:t>M</a:t>
            </a:r>
            <a:r>
              <a:rPr lang="en-GB" sz="2000" dirty="0" smtClean="0">
                <a:latin typeface="Arial" charset="0"/>
              </a:rPr>
              <a:t>aximum agreement between un-standardised and standardised estimates</a:t>
            </a:r>
          </a:p>
          <a:p>
            <a:pPr lvl="1">
              <a:lnSpc>
                <a:spcPct val="90000"/>
              </a:lnSpc>
              <a:buFont typeface="Wingdings" panose="05000000000000000000" pitchFamily="2" charset="2"/>
              <a:buChar char="§"/>
            </a:pPr>
            <a:r>
              <a:rPr lang="en-GB" sz="2000" dirty="0" smtClean="0">
                <a:latin typeface="Arial" charset="0"/>
              </a:rPr>
              <a:t>Computational ease</a:t>
            </a:r>
          </a:p>
          <a:p>
            <a:pPr>
              <a:lnSpc>
                <a:spcPct val="90000"/>
              </a:lnSpc>
              <a:buFont typeface="Wingdings" panose="05000000000000000000" pitchFamily="2" charset="2"/>
              <a:buChar char="§"/>
            </a:pPr>
            <a:endParaRPr lang="en-GB" sz="2000" dirty="0">
              <a:latin typeface="Arial" charset="0"/>
            </a:endParaRPr>
          </a:p>
          <a:p>
            <a:pPr>
              <a:lnSpc>
                <a:spcPct val="90000"/>
              </a:lnSpc>
              <a:buFont typeface="Wingdings" panose="05000000000000000000" pitchFamily="2" charset="2"/>
              <a:buChar char="§"/>
            </a:pPr>
            <a:r>
              <a:rPr lang="en-GB" sz="2000" dirty="0" smtClean="0">
                <a:latin typeface="Arial" charset="0"/>
              </a:rPr>
              <a:t>ICSS reference population is a very good choice for all these… though you may be required to use another one!</a:t>
            </a:r>
            <a:endParaRPr lang="en-GB" sz="2000" dirty="0">
              <a:latin typeface="Arial" charset="0"/>
            </a:endParaRPr>
          </a:p>
          <a:p>
            <a:pPr>
              <a:lnSpc>
                <a:spcPct val="90000"/>
              </a:lnSpc>
              <a:buFont typeface="Wingdings" panose="05000000000000000000" pitchFamily="2" charset="2"/>
              <a:buChar char="§"/>
            </a:pPr>
            <a:endParaRPr lang="en-GB" sz="2000" dirty="0" smtClean="0">
              <a:latin typeface="Arial" charset="0"/>
            </a:endParaRPr>
          </a:p>
        </p:txBody>
      </p:sp>
      <p:sp>
        <p:nvSpPr>
          <p:cNvPr id="6" name="Rectangle 2"/>
          <p:cNvSpPr txBox="1">
            <a:spLocks noChangeArrowheads="1"/>
          </p:cNvSpPr>
          <p:nvPr/>
        </p:nvSpPr>
        <p:spPr>
          <a:xfrm>
            <a:off x="251926" y="175417"/>
            <a:ext cx="8892074" cy="69691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700" kern="1200" baseline="0">
                <a:solidFill>
                  <a:srgbClr val="000000"/>
                </a:solidFill>
                <a:latin typeface="Arial Black"/>
                <a:ea typeface="+mj-ea"/>
                <a:cs typeface="Arial Black"/>
              </a:defRPr>
            </a:lvl1pPr>
          </a:lstStyle>
          <a:p>
            <a:r>
              <a:rPr lang="de-DE" sz="2400" dirty="0" smtClean="0">
                <a:solidFill>
                  <a:schemeClr val="tx1"/>
                </a:solidFill>
                <a:latin typeface="Arial Black" pitchFamily="34" charset="0"/>
              </a:rPr>
              <a:t>Conclusions</a:t>
            </a:r>
            <a:endParaRPr lang="en-GB" sz="2400" dirty="0">
              <a:solidFill>
                <a:schemeClr val="tx1"/>
              </a:solidFill>
              <a:latin typeface="Arial Black" pitchFamily="34" charset="0"/>
            </a:endParaRPr>
          </a:p>
        </p:txBody>
      </p:sp>
    </p:spTree>
    <p:extLst>
      <p:ext uri="{BB962C8B-B14F-4D97-AF65-F5344CB8AC3E}">
        <p14:creationId xmlns:p14="http://schemas.microsoft.com/office/powerpoint/2010/main" val="125651883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7654" y="804038"/>
            <a:ext cx="8781393" cy="5632311"/>
          </a:xfrm>
          <a:prstGeom prst="rect">
            <a:avLst/>
          </a:prstGeom>
          <a:noFill/>
        </p:spPr>
        <p:txBody>
          <a:bodyPr wrap="square" rtlCol="0">
            <a:spAutoFit/>
          </a:bodyPr>
          <a:lstStyle/>
          <a:p>
            <a:pPr marL="342900" lvl="0" indent="-342900">
              <a:buFont typeface="Wingdings" panose="05000000000000000000" pitchFamily="2" charset="2"/>
              <a:buChar char="§"/>
            </a:pPr>
            <a:r>
              <a:rPr lang="en-GB" dirty="0" err="1">
                <a:latin typeface="Arial" panose="020B0604020202020204" pitchFamily="34" charset="0"/>
                <a:cs typeface="Arial" panose="020B0604020202020204" pitchFamily="34" charset="0"/>
              </a:rPr>
              <a:t>Corazziari</a:t>
            </a:r>
            <a:r>
              <a:rPr lang="en-GB" dirty="0">
                <a:latin typeface="Arial" panose="020B0604020202020204" pitchFamily="34" charset="0"/>
                <a:cs typeface="Arial" panose="020B0604020202020204" pitchFamily="34" charset="0"/>
              </a:rPr>
              <a:t> I, Quinn M, </a:t>
            </a:r>
            <a:r>
              <a:rPr lang="en-GB" dirty="0" err="1">
                <a:latin typeface="Arial" panose="020B0604020202020204" pitchFamily="34" charset="0"/>
                <a:cs typeface="Arial" panose="020B0604020202020204" pitchFamily="34" charset="0"/>
              </a:rPr>
              <a:t>Capocaccia</a:t>
            </a:r>
            <a:r>
              <a:rPr lang="en-GB" dirty="0">
                <a:latin typeface="Arial" panose="020B0604020202020204" pitchFamily="34" charset="0"/>
                <a:cs typeface="Arial" panose="020B0604020202020204" pitchFamily="34" charset="0"/>
              </a:rPr>
              <a:t> R. Standard cancer patient population for age standardising survival ratios. </a:t>
            </a:r>
            <a:r>
              <a:rPr lang="en-GB" dirty="0" err="1">
                <a:latin typeface="Arial" panose="020B0604020202020204" pitchFamily="34" charset="0"/>
                <a:cs typeface="Arial" panose="020B0604020202020204" pitchFamily="34" charset="0"/>
              </a:rPr>
              <a:t>Eur</a:t>
            </a:r>
            <a:r>
              <a:rPr lang="en-GB" dirty="0">
                <a:latin typeface="Arial" panose="020B0604020202020204" pitchFamily="34" charset="0"/>
                <a:cs typeface="Arial" panose="020B0604020202020204" pitchFamily="34" charset="0"/>
              </a:rPr>
              <a:t> J Cancer </a:t>
            </a:r>
            <a:r>
              <a:rPr lang="en-GB" dirty="0" smtClean="0">
                <a:latin typeface="Arial" panose="020B0604020202020204" pitchFamily="34" charset="0"/>
                <a:cs typeface="Arial" panose="020B0604020202020204" pitchFamily="34" charset="0"/>
              </a:rPr>
              <a:t>2004;40:2307-2316.</a:t>
            </a:r>
          </a:p>
          <a:p>
            <a:pPr marL="342900" lvl="0" indent="-342900">
              <a:buFont typeface="Wingdings" panose="05000000000000000000" pitchFamily="2" charset="2"/>
              <a:buChar char="§"/>
            </a:pP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pt-BR" dirty="0" smtClean="0">
                <a:latin typeface="Arial" panose="020B0604020202020204" pitchFamily="34" charset="0"/>
                <a:cs typeface="Arial" panose="020B0604020202020204" pitchFamily="34" charset="0"/>
              </a:rPr>
              <a:t>Capocaccia </a:t>
            </a:r>
            <a:r>
              <a:rPr lang="pt-BR" dirty="0">
                <a:latin typeface="Arial" panose="020B0604020202020204" pitchFamily="34" charset="0"/>
                <a:cs typeface="Arial" panose="020B0604020202020204" pitchFamily="34" charset="0"/>
              </a:rPr>
              <a:t>R, Gatta G, Roazzi P, Carrani E, Santaquilani M, De Angelis R, Tavilla R, EUROCARE Working Group. </a:t>
            </a:r>
            <a:r>
              <a:rPr lang="en-GB" dirty="0">
                <a:latin typeface="Arial" panose="020B0604020202020204" pitchFamily="34" charset="0"/>
                <a:cs typeface="Arial" panose="020B0604020202020204" pitchFamily="34" charset="0"/>
              </a:rPr>
              <a:t>The EUROCARE-3 database: methodology of data collection, standardisation, quality control and statistical analysis. Ann </a:t>
            </a:r>
            <a:r>
              <a:rPr lang="en-GB" dirty="0" err="1">
                <a:latin typeface="Arial" panose="020B0604020202020204" pitchFamily="34" charset="0"/>
                <a:cs typeface="Arial" panose="020B0604020202020204" pitchFamily="34" charset="0"/>
              </a:rPr>
              <a:t>Oncol</a:t>
            </a:r>
            <a:r>
              <a:rPr lang="en-GB" dirty="0">
                <a:latin typeface="Arial" panose="020B0604020202020204" pitchFamily="34" charset="0"/>
                <a:cs typeface="Arial" panose="020B0604020202020204" pitchFamily="34" charset="0"/>
              </a:rPr>
              <a:t> 2003; 14: v14-v27. </a:t>
            </a: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GB" dirty="0" err="1" smtClean="0">
                <a:latin typeface="Arial" panose="020B0604020202020204" pitchFamily="34" charset="0"/>
                <a:cs typeface="Arial" panose="020B0604020202020204" pitchFamily="34" charset="0"/>
              </a:rPr>
              <a:t>Sankaranarayanan</a:t>
            </a:r>
            <a:r>
              <a:rPr lang="en-GB" dirty="0">
                <a:latin typeface="Arial" panose="020B0604020202020204" pitchFamily="34" charset="0"/>
                <a:cs typeface="Arial" panose="020B0604020202020204" pitchFamily="34" charset="0"/>
              </a:rPr>
              <a:t>, R.; Black, R. J. &amp; Parkin, D. M. Cancer survival in developing countries (IARC Scientific Publications No. 145); 1998. </a:t>
            </a: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GB" dirty="0" smtClean="0">
                <a:latin typeface="Arial" panose="020B0604020202020204" pitchFamily="34" charset="0"/>
                <a:cs typeface="Arial" panose="020B0604020202020204" pitchFamily="34" charset="0"/>
              </a:rPr>
              <a:t>Ito </a:t>
            </a:r>
            <a:r>
              <a:rPr lang="en-GB" dirty="0">
                <a:latin typeface="Arial" panose="020B0604020202020204" pitchFamily="34" charset="0"/>
                <a:cs typeface="Arial" panose="020B0604020202020204" pitchFamily="34" charset="0"/>
              </a:rPr>
              <a:t>Y, </a:t>
            </a:r>
            <a:r>
              <a:rPr lang="en-GB" dirty="0" err="1">
                <a:latin typeface="Arial" panose="020B0604020202020204" pitchFamily="34" charset="0"/>
                <a:cs typeface="Arial" panose="020B0604020202020204" pitchFamily="34" charset="0"/>
              </a:rPr>
              <a:t>Ohno</a:t>
            </a:r>
            <a:r>
              <a:rPr lang="en-GB" dirty="0">
                <a:latin typeface="Arial" panose="020B0604020202020204" pitchFamily="34" charset="0"/>
                <a:cs typeface="Arial" panose="020B0604020202020204" pitchFamily="34" charset="0"/>
              </a:rPr>
              <a:t> Y, </a:t>
            </a:r>
            <a:r>
              <a:rPr lang="en-GB" dirty="0" err="1">
                <a:latin typeface="Arial" panose="020B0604020202020204" pitchFamily="34" charset="0"/>
                <a:cs typeface="Arial" panose="020B0604020202020204" pitchFamily="34" charset="0"/>
              </a:rPr>
              <a:t>Rachet</a:t>
            </a:r>
            <a:r>
              <a:rPr lang="en-GB" dirty="0">
                <a:latin typeface="Arial" panose="020B0604020202020204" pitchFamily="34" charset="0"/>
                <a:cs typeface="Arial" panose="020B0604020202020204" pitchFamily="34" charset="0"/>
              </a:rPr>
              <a:t> B, Coleman MP, </a:t>
            </a:r>
            <a:r>
              <a:rPr lang="en-GB" dirty="0" err="1">
                <a:latin typeface="Arial" panose="020B0604020202020204" pitchFamily="34" charset="0"/>
                <a:cs typeface="Arial" panose="020B0604020202020204" pitchFamily="34" charset="0"/>
              </a:rPr>
              <a:t>Tsukuma</a:t>
            </a:r>
            <a:r>
              <a:rPr lang="en-GB" dirty="0">
                <a:latin typeface="Arial" panose="020B0604020202020204" pitchFamily="34" charset="0"/>
                <a:cs typeface="Arial" panose="020B0604020202020204" pitchFamily="34" charset="0"/>
              </a:rPr>
              <a:t> H, </a:t>
            </a:r>
            <a:r>
              <a:rPr lang="en-GB" dirty="0" err="1">
                <a:latin typeface="Arial" panose="020B0604020202020204" pitchFamily="34" charset="0"/>
                <a:cs typeface="Arial" panose="020B0604020202020204" pitchFamily="34" charset="0"/>
              </a:rPr>
              <a:t>Oshima</a:t>
            </a:r>
            <a:r>
              <a:rPr lang="en-GB" dirty="0">
                <a:latin typeface="Arial" panose="020B0604020202020204" pitchFamily="34" charset="0"/>
                <a:cs typeface="Arial" panose="020B0604020202020204" pitchFamily="34" charset="0"/>
              </a:rPr>
              <a:t> A. Cancer survival trends in Osaka, Japan: the influence of age and stage at diagnosis. </a:t>
            </a:r>
            <a:r>
              <a:rPr lang="en-GB" dirty="0" err="1">
                <a:latin typeface="Arial" panose="020B0604020202020204" pitchFamily="34" charset="0"/>
                <a:cs typeface="Arial" panose="020B0604020202020204" pitchFamily="34" charset="0"/>
              </a:rPr>
              <a:t>Jpn</a:t>
            </a:r>
            <a:r>
              <a:rPr lang="en-GB" dirty="0">
                <a:latin typeface="Arial" panose="020B0604020202020204" pitchFamily="34" charset="0"/>
                <a:cs typeface="Arial" panose="020B0604020202020204" pitchFamily="34" charset="0"/>
              </a:rPr>
              <a:t> J </a:t>
            </a:r>
            <a:r>
              <a:rPr lang="en-GB" dirty="0" err="1">
                <a:latin typeface="Arial" panose="020B0604020202020204" pitchFamily="34" charset="0"/>
                <a:cs typeface="Arial" panose="020B0604020202020204" pitchFamily="34" charset="0"/>
              </a:rPr>
              <a:t>Clin</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Oncol</a:t>
            </a:r>
            <a:r>
              <a:rPr lang="en-GB" dirty="0">
                <a:latin typeface="Arial" panose="020B0604020202020204" pitchFamily="34" charset="0"/>
                <a:cs typeface="Arial" panose="020B0604020202020204" pitchFamily="34" charset="0"/>
              </a:rPr>
              <a:t> 2007; 37: </a:t>
            </a:r>
            <a:r>
              <a:rPr lang="en-GB" dirty="0" smtClean="0">
                <a:latin typeface="Arial" panose="020B0604020202020204" pitchFamily="34" charset="0"/>
                <a:cs typeface="Arial" panose="020B0604020202020204" pitchFamily="34" charset="0"/>
              </a:rPr>
              <a:t>452-458.</a:t>
            </a:r>
          </a:p>
          <a:p>
            <a:pPr marL="342900" lvl="0" indent="-342900">
              <a:buFont typeface="Wingdings" panose="05000000000000000000" pitchFamily="2" charset="2"/>
              <a:buChar char="§"/>
            </a:pPr>
            <a:endParaRPr lang="en-GB" dirty="0" smtClean="0">
              <a:latin typeface="Arial" panose="020B0604020202020204" pitchFamily="34" charset="0"/>
              <a:cs typeface="Arial" panose="020B0604020202020204" pitchFamily="34" charset="0"/>
            </a:endParaRPr>
          </a:p>
          <a:p>
            <a:pPr marL="342900" lvl="0" indent="-342900">
              <a:buFont typeface="Wingdings" panose="05000000000000000000" pitchFamily="2" charset="2"/>
              <a:buChar char="§"/>
            </a:pPr>
            <a:r>
              <a:rPr lang="en-GB" dirty="0" smtClean="0">
                <a:latin typeface="Arial" panose="020B0604020202020204" pitchFamily="34" charset="0"/>
                <a:cs typeface="Arial" panose="020B0604020202020204" pitchFamily="34" charset="0"/>
              </a:rPr>
              <a:t>Quaresma</a:t>
            </a:r>
            <a:r>
              <a:rPr lang="en-GB" dirty="0">
                <a:latin typeface="Arial" panose="020B0604020202020204" pitchFamily="34" charset="0"/>
                <a:cs typeface="Arial" panose="020B0604020202020204" pitchFamily="34" charset="0"/>
              </a:rPr>
              <a:t>, M, Coleman M, </a:t>
            </a:r>
            <a:r>
              <a:rPr lang="en-GB" dirty="0" err="1">
                <a:latin typeface="Arial" panose="020B0604020202020204" pitchFamily="34" charset="0"/>
                <a:cs typeface="Arial" panose="020B0604020202020204" pitchFamily="34" charset="0"/>
              </a:rPr>
              <a:t>Rachet</a:t>
            </a:r>
            <a:r>
              <a:rPr lang="en-GB" dirty="0">
                <a:latin typeface="Arial" panose="020B0604020202020204" pitchFamily="34" charset="0"/>
                <a:cs typeface="Arial" panose="020B0604020202020204" pitchFamily="34" charset="0"/>
              </a:rPr>
              <a:t> B. 40-year trends in an index of survival for all cancers combined and survival adjusted for age and sex for each cancer in England and Wales, 1971-2011: a population-based study. The Lancet 2015; 385: 1206-1218.</a:t>
            </a:r>
          </a:p>
          <a:p>
            <a:pPr marL="342900" indent="-342900">
              <a:buFont typeface="Arial" panose="020B0604020202020204" pitchFamily="34" charset="0"/>
              <a:buChar char="•"/>
            </a:pPr>
            <a:endParaRPr lang="en-GB" dirty="0">
              <a:latin typeface="Arial" panose="020B0604020202020204" pitchFamily="34" charset="0"/>
              <a:cs typeface="Arial" panose="020B0604020202020204" pitchFamily="34" charset="0"/>
            </a:endParaRPr>
          </a:p>
        </p:txBody>
      </p:sp>
      <p:sp>
        <p:nvSpPr>
          <p:cNvPr id="4" name="TextBox 3"/>
          <p:cNvSpPr txBox="1"/>
          <p:nvPr/>
        </p:nvSpPr>
        <p:spPr>
          <a:xfrm>
            <a:off x="157654" y="331076"/>
            <a:ext cx="3342290" cy="461665"/>
          </a:xfrm>
          <a:prstGeom prst="rect">
            <a:avLst/>
          </a:prstGeom>
          <a:noFill/>
        </p:spPr>
        <p:txBody>
          <a:bodyPr wrap="square" rtlCol="0">
            <a:spAutoFit/>
          </a:bodyPr>
          <a:lstStyle/>
          <a:p>
            <a:r>
              <a:rPr lang="en-GB" sz="2400" b="1" dirty="0" smtClean="0">
                <a:latin typeface="Arial" panose="020B0604020202020204" pitchFamily="34" charset="0"/>
                <a:cs typeface="Arial" panose="020B0604020202020204" pitchFamily="34" charset="0"/>
              </a:rPr>
              <a:t>References</a:t>
            </a:r>
            <a:endParaRPr lang="en-GB"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2694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75192"/>
            <a:ext cx="6070600" cy="1143000"/>
          </a:xfrm>
        </p:spPr>
        <p:txBody>
          <a:bodyPr>
            <a:noAutofit/>
          </a:bodyPr>
          <a:lstStyle/>
          <a:p>
            <a:r>
              <a:rPr lang="en-GB" sz="2400" b="1" dirty="0" smtClean="0">
                <a:latin typeface="Arial" pitchFamily="34" charset="0"/>
                <a:cs typeface="Arial" pitchFamily="34" charset="0"/>
              </a:rPr>
              <a:t>Cancer Survival Analysis using </a:t>
            </a:r>
            <a:br>
              <a:rPr lang="en-GB" sz="2400" b="1" dirty="0" smtClean="0">
                <a:latin typeface="Arial" pitchFamily="34" charset="0"/>
                <a:cs typeface="Arial" pitchFamily="34" charset="0"/>
              </a:rPr>
            </a:br>
            <a:r>
              <a:rPr lang="en-GB" sz="2400" b="1" dirty="0" smtClean="0">
                <a:latin typeface="Arial" pitchFamily="34" charset="0"/>
                <a:cs typeface="Arial" pitchFamily="34" charset="0"/>
              </a:rPr>
              <a:t>Population-Based Data</a:t>
            </a:r>
            <a:br>
              <a:rPr lang="en-GB" sz="2400" b="1" dirty="0" smtClean="0">
                <a:latin typeface="Arial" pitchFamily="34" charset="0"/>
                <a:cs typeface="Arial" pitchFamily="34" charset="0"/>
              </a:rPr>
            </a:br>
            <a:r>
              <a:rPr lang="en-GB" sz="2400" b="1" dirty="0" smtClean="0">
                <a:latin typeface="Arial" pitchFamily="34" charset="0"/>
                <a:cs typeface="Arial" pitchFamily="34" charset="0"/>
              </a:rPr>
              <a:t/>
            </a:r>
            <a:br>
              <a:rPr lang="en-GB" sz="2400" b="1" dirty="0" smtClean="0">
                <a:latin typeface="Arial" pitchFamily="34" charset="0"/>
                <a:cs typeface="Arial" pitchFamily="34" charset="0"/>
              </a:rPr>
            </a:br>
            <a:r>
              <a:rPr lang="en-GB" sz="2400" b="1" dirty="0" smtClean="0">
                <a:latin typeface="Arial" pitchFamily="34" charset="0"/>
                <a:cs typeface="Arial" pitchFamily="34" charset="0"/>
              </a:rPr>
              <a:t>Granada, 27-28 March - 2017</a:t>
            </a:r>
            <a:endParaRPr lang="en-US" sz="2400" dirty="0">
              <a:latin typeface="Arial" pitchFamily="34" charset="0"/>
              <a:cs typeface="Arial" pitchFamily="34" charset="0"/>
            </a:endParaRPr>
          </a:p>
        </p:txBody>
      </p:sp>
      <p:sp>
        <p:nvSpPr>
          <p:cNvPr id="4" name="TextBox 3"/>
          <p:cNvSpPr txBox="1"/>
          <p:nvPr/>
        </p:nvSpPr>
        <p:spPr>
          <a:xfrm>
            <a:off x="355600" y="5689600"/>
            <a:ext cx="6057900" cy="307777"/>
          </a:xfrm>
          <a:prstGeom prst="rect">
            <a:avLst/>
          </a:prstGeom>
          <a:noFill/>
        </p:spPr>
        <p:txBody>
          <a:bodyPr wrap="square" rtlCol="0">
            <a:spAutoFit/>
          </a:bodyPr>
          <a:lstStyle/>
          <a:p>
            <a:r>
              <a:rPr lang="en-GB" sz="1400" dirty="0" smtClean="0">
                <a:solidFill>
                  <a:srgbClr val="000000"/>
                </a:solidFill>
                <a:latin typeface="Arial Black"/>
                <a:cs typeface="Arial Black"/>
              </a:rPr>
              <a:t>Improving health worldwide</a:t>
            </a:r>
            <a:endParaRPr lang="en-GB" sz="1400" dirty="0">
              <a:solidFill>
                <a:srgbClr val="000000"/>
              </a:solidFill>
              <a:latin typeface="Arial Black"/>
              <a:cs typeface="Arial Black"/>
            </a:endParaRPr>
          </a:p>
        </p:txBody>
      </p:sp>
      <p:sp>
        <p:nvSpPr>
          <p:cNvPr id="5" name="Rectangle 4"/>
          <p:cNvSpPr/>
          <p:nvPr/>
        </p:nvSpPr>
        <p:spPr>
          <a:xfrm>
            <a:off x="361950" y="5971573"/>
            <a:ext cx="6045200" cy="307777"/>
          </a:xfrm>
          <a:prstGeom prst="rect">
            <a:avLst/>
          </a:prstGeom>
        </p:spPr>
        <p:txBody>
          <a:bodyPr wrap="square">
            <a:spAutoFit/>
          </a:bodyPr>
          <a:lstStyle/>
          <a:p>
            <a:r>
              <a:rPr lang="en-GB" sz="1400" dirty="0" smtClean="0">
                <a:solidFill>
                  <a:srgbClr val="000000"/>
                </a:solidFill>
                <a:latin typeface="Arial Black"/>
                <a:cs typeface="Arial Black"/>
              </a:rPr>
              <a:t>http://csg.lshtm.ac.uk</a:t>
            </a:r>
          </a:p>
        </p:txBody>
      </p:sp>
      <p:pic>
        <p:nvPicPr>
          <p:cNvPr id="6" name="Content Placeholder 5" descr="IARC Logo High Res.png"/>
          <p:cNvPicPr>
            <a:picLocks noGrp="1" noChangeAspect="1"/>
          </p:cNvPicPr>
          <p:nvPr>
            <p:ph idx="1"/>
          </p:nvPr>
        </p:nvPicPr>
        <p:blipFill>
          <a:blip r:embed="rId2"/>
          <a:stretch>
            <a:fillRect/>
          </a:stretch>
        </p:blipFill>
        <p:spPr>
          <a:xfrm>
            <a:off x="5057775" y="5810895"/>
            <a:ext cx="1986413" cy="447287"/>
          </a:xfrm>
        </p:spPr>
      </p:pic>
      <p:sp>
        <p:nvSpPr>
          <p:cNvPr id="8" name="TextBox 7"/>
          <p:cNvSpPr txBox="1"/>
          <p:nvPr/>
        </p:nvSpPr>
        <p:spPr>
          <a:xfrm>
            <a:off x="657225" y="2543175"/>
            <a:ext cx="7429500" cy="1077218"/>
          </a:xfrm>
          <a:prstGeom prst="rect">
            <a:avLst/>
          </a:prstGeom>
          <a:noFill/>
        </p:spPr>
        <p:txBody>
          <a:bodyPr wrap="square" rtlCol="0">
            <a:spAutoFit/>
          </a:bodyPr>
          <a:lstStyle/>
          <a:p>
            <a:r>
              <a:rPr lang="en-US" sz="3600" b="1" dirty="0" smtClean="0">
                <a:latin typeface="Cambria" pitchFamily="18" charset="0"/>
              </a:rPr>
              <a:t>Day 2 – </a:t>
            </a:r>
            <a:r>
              <a:rPr lang="en-GB" sz="3600" b="1" dirty="0" smtClean="0">
                <a:latin typeface="Cambria" pitchFamily="18" charset="0"/>
              </a:rPr>
              <a:t>Practical  </a:t>
            </a:r>
          </a:p>
          <a:p>
            <a:r>
              <a:rPr lang="en-GB" sz="2800" b="1" dirty="0" smtClean="0">
                <a:latin typeface="Cambria" pitchFamily="18" charset="0"/>
              </a:rPr>
              <a:t>Study designs</a:t>
            </a:r>
            <a:endParaRPr lang="en-GB" sz="2800" dirty="0"/>
          </a:p>
        </p:txBody>
      </p:sp>
      <p:pic>
        <p:nvPicPr>
          <p:cNvPr id="9" name="Picture 8" descr="CRUK Logo for DIGITAL formats.JPG"/>
          <p:cNvPicPr>
            <a:picLocks noChangeAspect="1"/>
          </p:cNvPicPr>
          <p:nvPr/>
        </p:nvPicPr>
        <p:blipFill>
          <a:blip r:embed="rId3">
            <a:clrChange>
              <a:clrFrom>
                <a:srgbClr val="FFFFFF"/>
              </a:clrFrom>
              <a:clrTo>
                <a:srgbClr val="FFFFFF">
                  <a:alpha val="0"/>
                </a:srgbClr>
              </a:clrTo>
            </a:clrChange>
          </a:blip>
          <a:stretch>
            <a:fillRect/>
          </a:stretch>
        </p:blipFill>
        <p:spPr>
          <a:xfrm>
            <a:off x="3405065" y="5670359"/>
            <a:ext cx="1551305" cy="728357"/>
          </a:xfrm>
          <a:prstGeom prst="rect">
            <a:avLst/>
          </a:prstGeom>
        </p:spPr>
      </p:pic>
      <p:sp>
        <p:nvSpPr>
          <p:cNvPr id="10" name="Rectangle 9"/>
          <p:cNvSpPr/>
          <p:nvPr/>
        </p:nvSpPr>
        <p:spPr>
          <a:xfrm>
            <a:off x="371475" y="6272372"/>
            <a:ext cx="6045200" cy="307777"/>
          </a:xfrm>
          <a:prstGeom prst="rect">
            <a:avLst/>
          </a:prstGeom>
        </p:spPr>
        <p:txBody>
          <a:bodyPr wrap="square">
            <a:spAutoFit/>
          </a:bodyPr>
          <a:lstStyle/>
          <a:p>
            <a:r>
              <a:rPr lang="en-GB" sz="1400" dirty="0">
                <a:solidFill>
                  <a:srgbClr val="000000"/>
                </a:solidFill>
                <a:latin typeface="Arial Black"/>
                <a:cs typeface="Arial Black"/>
              </a:rPr>
              <a:t> </a:t>
            </a:r>
            <a:r>
              <a:rPr lang="en-GB" sz="1400" dirty="0" smtClean="0">
                <a:solidFill>
                  <a:srgbClr val="000000"/>
                </a:solidFill>
                <a:latin typeface="Arial Black"/>
                <a:cs typeface="Arial Black"/>
              </a:rPr>
              <a:t>    @</a:t>
            </a:r>
            <a:r>
              <a:rPr lang="en-GB" sz="1400" dirty="0" err="1" smtClean="0">
                <a:solidFill>
                  <a:srgbClr val="000000"/>
                </a:solidFill>
                <a:latin typeface="Arial Black"/>
                <a:cs typeface="Arial Black"/>
              </a:rPr>
              <a:t>csg_lshtm</a:t>
            </a:r>
            <a:endParaRPr lang="en-GB" sz="1400" dirty="0" smtClean="0">
              <a:solidFill>
                <a:srgbClr val="000000"/>
              </a:solidFill>
              <a:latin typeface="Arial Black"/>
              <a:cs typeface="Arial Black"/>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97" y="6279350"/>
            <a:ext cx="271279" cy="27127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6624" y="210931"/>
            <a:ext cx="2340067" cy="1439449"/>
          </a:xfrm>
          <a:prstGeom prst="rect">
            <a:avLst/>
          </a:prstGeom>
        </p:spPr>
      </p:pic>
    </p:spTree>
    <p:extLst>
      <p:ext uri="{BB962C8B-B14F-4D97-AF65-F5344CB8AC3E}">
        <p14:creationId xmlns:p14="http://schemas.microsoft.com/office/powerpoint/2010/main" val="2505385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1634" y="160338"/>
            <a:ext cx="8071427" cy="1143000"/>
          </a:xfrm>
        </p:spPr>
        <p:txBody>
          <a:bodyPr/>
          <a:lstStyle/>
          <a:p>
            <a:r>
              <a:rPr lang="en-US" dirty="0" smtClean="0"/>
              <a:t/>
            </a:r>
            <a:br>
              <a:rPr lang="en-US" dirty="0" smtClean="0"/>
            </a:br>
            <a:r>
              <a:rPr lang="en-US" dirty="0" smtClean="0"/>
              <a:t>Learning objectives</a:t>
            </a:r>
            <a:br>
              <a:rPr lang="en-US" dirty="0" smtClean="0"/>
            </a:br>
            <a:endParaRPr lang="en-US" dirty="0"/>
          </a:p>
        </p:txBody>
      </p:sp>
      <p:sp>
        <p:nvSpPr>
          <p:cNvPr id="2" name="TextBox 1"/>
          <p:cNvSpPr txBox="1"/>
          <p:nvPr/>
        </p:nvSpPr>
        <p:spPr>
          <a:xfrm>
            <a:off x="335198" y="2214119"/>
            <a:ext cx="8678487" cy="2308324"/>
          </a:xfrm>
          <a:prstGeom prst="rect">
            <a:avLst/>
          </a:prstGeom>
          <a:noFill/>
        </p:spPr>
        <p:txBody>
          <a:bodyPr wrap="square" rtlCol="0">
            <a:spAutoFit/>
          </a:bodyPr>
          <a:lstStyle/>
          <a:p>
            <a:pPr marL="342900" indent="-342900">
              <a:buFont typeface="+mj-lt"/>
              <a:buAutoNum type="arabicPeriod"/>
            </a:pPr>
            <a:r>
              <a:rPr lang="en-GB" sz="3600" dirty="0" smtClean="0"/>
              <a:t>To</a:t>
            </a:r>
            <a:r>
              <a:rPr lang="en-GB" sz="3600" b="1" dirty="0" smtClean="0"/>
              <a:t> </a:t>
            </a:r>
            <a:r>
              <a:rPr lang="en-GB" sz="3600" b="1" dirty="0" smtClean="0">
                <a:solidFill>
                  <a:srgbClr val="3333FF"/>
                </a:solidFill>
              </a:rPr>
              <a:t>estimate net survival </a:t>
            </a:r>
            <a:r>
              <a:rPr lang="en-GB" sz="3600" dirty="0" smtClean="0"/>
              <a:t>using </a:t>
            </a:r>
            <a:r>
              <a:rPr lang="en-GB" sz="3600" b="1" dirty="0" smtClean="0">
                <a:solidFill>
                  <a:srgbClr val="3333FF"/>
                </a:solidFill>
              </a:rPr>
              <a:t>cohort</a:t>
            </a:r>
            <a:r>
              <a:rPr lang="en-GB" sz="3600" dirty="0" smtClean="0">
                <a:solidFill>
                  <a:srgbClr val="FF0000"/>
                </a:solidFill>
              </a:rPr>
              <a:t> </a:t>
            </a:r>
            <a:r>
              <a:rPr lang="en-GB" sz="3600" dirty="0" smtClean="0"/>
              <a:t>and </a:t>
            </a:r>
            <a:r>
              <a:rPr lang="en-GB" sz="3600" b="1" dirty="0">
                <a:solidFill>
                  <a:srgbClr val="3333FF"/>
                </a:solidFill>
              </a:rPr>
              <a:t>period</a:t>
            </a:r>
            <a:r>
              <a:rPr lang="en-GB" sz="3600" dirty="0" smtClean="0"/>
              <a:t> approach, and to </a:t>
            </a:r>
            <a:r>
              <a:rPr lang="en-GB" sz="3600" b="1" dirty="0">
                <a:solidFill>
                  <a:srgbClr val="3333FF"/>
                </a:solidFill>
              </a:rPr>
              <a:t>compare the </a:t>
            </a:r>
            <a:r>
              <a:rPr lang="en-GB" sz="3600" b="1" dirty="0" smtClean="0">
                <a:solidFill>
                  <a:srgbClr val="3333FF"/>
                </a:solidFill>
              </a:rPr>
              <a:t>results.</a:t>
            </a:r>
            <a:endParaRPr lang="en-GB" sz="3600" b="1" dirty="0">
              <a:solidFill>
                <a:srgbClr val="3333FF"/>
              </a:solidFill>
            </a:endParaRPr>
          </a:p>
          <a:p>
            <a:endParaRPr lang="en-GB" sz="3600" dirty="0"/>
          </a:p>
        </p:txBody>
      </p:sp>
    </p:spTree>
    <p:extLst>
      <p:ext uri="{BB962C8B-B14F-4D97-AF65-F5344CB8AC3E}">
        <p14:creationId xmlns:p14="http://schemas.microsoft.com/office/powerpoint/2010/main" val="3265038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1634" y="160338"/>
            <a:ext cx="8071427" cy="1143000"/>
          </a:xfrm>
        </p:spPr>
        <p:txBody>
          <a:bodyPr/>
          <a:lstStyle/>
          <a:p>
            <a:r>
              <a:rPr lang="en-US" dirty="0" smtClean="0"/>
              <a:t/>
            </a:r>
            <a:br>
              <a:rPr lang="en-US" dirty="0" smtClean="0"/>
            </a:br>
            <a:r>
              <a:rPr lang="en-US" dirty="0" smtClean="0"/>
              <a:t>Stata: </a:t>
            </a:r>
            <a:r>
              <a:rPr lang="en-US" dirty="0" err="1" smtClean="0"/>
              <a:t>stset</a:t>
            </a:r>
            <a:r>
              <a:rPr lang="en-US" dirty="0" smtClean="0"/>
              <a:t/>
            </a:r>
            <a:br>
              <a:rPr lang="en-US" dirty="0" smtClean="0"/>
            </a:b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151634" y="1173022"/>
                <a:ext cx="9167000" cy="5162760"/>
              </a:xfrm>
              <a:prstGeom prst="rect">
                <a:avLst/>
              </a:prstGeom>
              <a:noFill/>
            </p:spPr>
            <p:txBody>
              <a:bodyPr wrap="square" rtlCol="0">
                <a:spAutoFit/>
              </a:bodyPr>
              <a:lstStyle/>
              <a:p>
                <a:r>
                  <a:rPr lang="en-GB" sz="1600" b="1" dirty="0" smtClean="0"/>
                  <a:t>Setting the structure of your survival data</a:t>
                </a:r>
              </a:p>
              <a:p>
                <a:endParaRPr lang="en-GB" sz="1600" b="1" dirty="0" smtClean="0"/>
              </a:p>
              <a:p>
                <a:r>
                  <a:rPr lang="en-GB" sz="1600" b="1" dirty="0" err="1" smtClean="0"/>
                  <a:t>stset</a:t>
                </a:r>
                <a:r>
                  <a:rPr lang="en-GB" sz="1600" dirty="0" smtClean="0"/>
                  <a:t>(end of follow-up: date), </a:t>
                </a:r>
                <a:r>
                  <a:rPr lang="en-GB" sz="1600" b="1" dirty="0" smtClean="0"/>
                  <a:t>fail</a:t>
                </a:r>
                <a:r>
                  <a:rPr lang="en-GB" sz="1600" dirty="0" smtClean="0"/>
                  <a:t>(dead==1) </a:t>
                </a:r>
                <a:r>
                  <a:rPr lang="en-GB" sz="1600" b="1" dirty="0" smtClean="0"/>
                  <a:t>origin</a:t>
                </a:r>
                <a:r>
                  <a:rPr lang="en-GB" sz="1600" dirty="0" smtClean="0"/>
                  <a:t>(time date) </a:t>
                </a:r>
                <a:r>
                  <a:rPr lang="en-GB" sz="1600" b="1" dirty="0" smtClean="0"/>
                  <a:t>enter</a:t>
                </a:r>
                <a:r>
                  <a:rPr lang="en-GB" sz="1600" dirty="0" smtClean="0"/>
                  <a:t>(time date) </a:t>
                </a:r>
                <a:r>
                  <a:rPr lang="en-GB" sz="1600" b="1" dirty="0" smtClean="0"/>
                  <a:t>exit</a:t>
                </a:r>
                <a:r>
                  <a:rPr lang="en-GB" sz="1600" dirty="0" smtClean="0"/>
                  <a:t>(time date) </a:t>
                </a:r>
                <a:r>
                  <a:rPr lang="en-GB" sz="1600" b="1" dirty="0" smtClean="0"/>
                  <a:t>scale</a:t>
                </a:r>
                <a:r>
                  <a:rPr lang="en-GB" sz="1600" dirty="0" smtClean="0"/>
                  <a:t>(value)</a:t>
                </a:r>
              </a:p>
              <a:p>
                <a:endParaRPr lang="en-GB" sz="1600" dirty="0" smtClean="0"/>
              </a:p>
              <a:p>
                <a:endParaRPr lang="en-GB" sz="1600" b="1" dirty="0" smtClean="0"/>
              </a:p>
              <a:p>
                <a:r>
                  <a:rPr lang="en-GB" sz="1600" b="1" dirty="0" smtClean="0"/>
                  <a:t>Scale</a:t>
                </a:r>
                <a:r>
                  <a:rPr lang="en-GB" sz="1600" dirty="0" smtClean="0"/>
                  <a:t>: scale(30) = monthly data; scale(365.25) = yearly data</a:t>
                </a:r>
              </a:p>
              <a:p>
                <a:pPr algn="ctr"/>
                <a:endParaRPr lang="en-GB" sz="1600" dirty="0"/>
              </a:p>
              <a:p>
                <a:pPr algn="ctr"/>
                <a:r>
                  <a:rPr lang="en-GB" sz="1600" dirty="0" smtClean="0"/>
                  <a:t>t = </a:t>
                </a:r>
                <a14:m>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𝑡𝑖𝑚𝑒</m:t>
                        </m:r>
                        <m:r>
                          <a:rPr lang="en-GB" sz="1600" b="0" i="1" smtClean="0">
                            <a:latin typeface="Cambria Math" panose="02040503050406030204" pitchFamily="18" charset="0"/>
                          </a:rPr>
                          <m:t> −</m:t>
                        </m:r>
                        <m:r>
                          <a:rPr lang="en-GB" sz="1600" b="0" i="1" smtClean="0">
                            <a:latin typeface="Cambria Math" panose="02040503050406030204" pitchFamily="18" charset="0"/>
                          </a:rPr>
                          <m:t>𝑜𝑟𝑖𝑔𝑖𝑛</m:t>
                        </m:r>
                        <m:r>
                          <a:rPr lang="en-GB" sz="1600" b="0" i="1" smtClean="0">
                            <a:latin typeface="Cambria Math" panose="02040503050406030204" pitchFamily="18" charset="0"/>
                          </a:rPr>
                          <m:t>()</m:t>
                        </m:r>
                      </m:num>
                      <m:den>
                        <m:r>
                          <a:rPr lang="en-GB" sz="1600" b="0" i="1" smtClean="0">
                            <a:latin typeface="Cambria Math" panose="02040503050406030204" pitchFamily="18" charset="0"/>
                          </a:rPr>
                          <m:t>𝑠𝑐𝑎𝑙𝑒</m:t>
                        </m:r>
                        <m:r>
                          <a:rPr lang="en-GB" sz="1600" b="0" i="1" smtClean="0">
                            <a:latin typeface="Cambria Math" panose="02040503050406030204" pitchFamily="18" charset="0"/>
                          </a:rPr>
                          <m:t>()</m:t>
                        </m:r>
                      </m:den>
                    </m:f>
                  </m:oMath>
                </a14:m>
                <a:r>
                  <a:rPr lang="en-GB" sz="1600" dirty="0" smtClean="0"/>
                  <a:t>; by default: t </a:t>
                </a:r>
                <a:r>
                  <a:rPr lang="en-GB" sz="1600" dirty="0"/>
                  <a:t>= </a:t>
                </a:r>
                <a14:m>
                  <m:oMath xmlns:m="http://schemas.openxmlformats.org/officeDocument/2006/math">
                    <m:f>
                      <m:fPr>
                        <m:ctrlPr>
                          <a:rPr lang="en-GB" sz="1600" i="1">
                            <a:latin typeface="Cambria Math" panose="02040503050406030204" pitchFamily="18" charset="0"/>
                          </a:rPr>
                        </m:ctrlPr>
                      </m:fPr>
                      <m:num>
                        <m:r>
                          <a:rPr lang="en-GB" sz="1600" i="1">
                            <a:latin typeface="Cambria Math" panose="02040503050406030204" pitchFamily="18" charset="0"/>
                          </a:rPr>
                          <m:t>𝑡𝑖𝑚𝑒</m:t>
                        </m:r>
                        <m:r>
                          <a:rPr lang="en-GB" sz="1600" i="1">
                            <a:latin typeface="Cambria Math" panose="02040503050406030204" pitchFamily="18" charset="0"/>
                          </a:rPr>
                          <m:t> −</m:t>
                        </m:r>
                        <m:r>
                          <a:rPr lang="en-GB" sz="1600" i="1">
                            <a:latin typeface="Cambria Math" panose="02040503050406030204" pitchFamily="18" charset="0"/>
                          </a:rPr>
                          <m:t>𝑜𝑟𝑖𝑔𝑖𝑛</m:t>
                        </m:r>
                        <m:r>
                          <a:rPr lang="en-GB" sz="1600" i="1">
                            <a:latin typeface="Cambria Math" panose="02040503050406030204" pitchFamily="18" charset="0"/>
                          </a:rPr>
                          <m:t>(0)</m:t>
                        </m:r>
                      </m:num>
                      <m:den>
                        <m:r>
                          <a:rPr lang="en-GB" sz="1600" i="1">
                            <a:latin typeface="Cambria Math" panose="02040503050406030204" pitchFamily="18" charset="0"/>
                          </a:rPr>
                          <m:t>𝑠𝑐𝑎𝑙𝑒</m:t>
                        </m:r>
                        <m:r>
                          <a:rPr lang="en-GB" sz="1600" i="1">
                            <a:latin typeface="Cambria Math" panose="02040503050406030204" pitchFamily="18" charset="0"/>
                          </a:rPr>
                          <m:t>(1)</m:t>
                        </m:r>
                      </m:den>
                    </m:f>
                  </m:oMath>
                </a14:m>
                <a:endParaRPr lang="en-GB" sz="1600" dirty="0" smtClean="0"/>
              </a:p>
              <a:p>
                <a:endParaRPr lang="en-GB" sz="1600" dirty="0" smtClean="0"/>
              </a:p>
              <a:p>
                <a:r>
                  <a:rPr lang="en-GB" sz="1600" b="1" dirty="0" smtClean="0"/>
                  <a:t>enter</a:t>
                </a:r>
                <a:r>
                  <a:rPr lang="en-GB" sz="1600" dirty="0" smtClean="0"/>
                  <a:t>:  When the subject enter the study (date)</a:t>
                </a:r>
              </a:p>
              <a:p>
                <a:endParaRPr lang="en-GB" sz="1600" dirty="0" smtClean="0"/>
              </a:p>
              <a:p>
                <a:r>
                  <a:rPr lang="en-GB" sz="1600" b="1" dirty="0" smtClean="0"/>
                  <a:t>origin</a:t>
                </a:r>
                <a:r>
                  <a:rPr lang="en-GB" sz="1600" dirty="0" smtClean="0"/>
                  <a:t>: When the subject becomes at risk and needed if you have only </a:t>
                </a:r>
                <a:r>
                  <a:rPr lang="en-GB" sz="1600" b="1" dirty="0" smtClean="0"/>
                  <a:t>calendar dates </a:t>
                </a:r>
                <a:r>
                  <a:rPr lang="en-GB" sz="1600" dirty="0" smtClean="0"/>
                  <a:t>in your dataset</a:t>
                </a:r>
              </a:p>
              <a:p>
                <a:endParaRPr lang="en-GB" sz="1600" dirty="0" smtClean="0"/>
              </a:p>
              <a:p>
                <a:r>
                  <a:rPr lang="en-GB" sz="1600" b="1" dirty="0" smtClean="0"/>
                  <a:t>exit</a:t>
                </a:r>
                <a:r>
                  <a:rPr lang="en-GB" sz="1600" dirty="0" smtClean="0"/>
                  <a:t>:     When the subject leaves the study (date)</a:t>
                </a:r>
              </a:p>
              <a:p>
                <a:endParaRPr lang="en-GB" sz="1600" dirty="0"/>
              </a:p>
              <a:p>
                <a:r>
                  <a:rPr lang="en-GB" sz="1600" b="1" dirty="0" smtClean="0"/>
                  <a:t>_t0 </a:t>
                </a:r>
                <a:r>
                  <a:rPr lang="en-GB" sz="1600" dirty="0" smtClean="0"/>
                  <a:t>and </a:t>
                </a:r>
                <a:r>
                  <a:rPr lang="en-GB" sz="1600" b="1" dirty="0" smtClean="0"/>
                  <a:t>_t: </a:t>
                </a:r>
                <a:r>
                  <a:rPr lang="en-GB" sz="1600" dirty="0" smtClean="0"/>
                  <a:t>Record the </a:t>
                </a:r>
                <a:r>
                  <a:rPr lang="en-GB" sz="1600" b="1" dirty="0" smtClean="0"/>
                  <a:t>time span</a:t>
                </a:r>
                <a:r>
                  <a:rPr lang="en-GB" sz="1600" dirty="0" smtClean="0"/>
                  <a:t>, in analysis time t. _t0= start and _t= end</a:t>
                </a:r>
              </a:p>
              <a:p>
                <a:endParaRPr lang="en-GB" sz="1600" dirty="0" smtClean="0"/>
              </a:p>
              <a:p>
                <a:r>
                  <a:rPr lang="en-GB" sz="1600" b="1" dirty="0" smtClean="0"/>
                  <a:t>_d: </a:t>
                </a:r>
                <a:r>
                  <a:rPr lang="en-GB" sz="1600" dirty="0" smtClean="0"/>
                  <a:t>Record the outcome at the end of the span.</a:t>
                </a:r>
              </a:p>
              <a:p>
                <a:endParaRPr lang="en-GB" sz="1600" dirty="0"/>
              </a:p>
              <a:p>
                <a:r>
                  <a:rPr lang="en-GB" sz="1600" b="1" dirty="0" smtClean="0"/>
                  <a:t>_</a:t>
                </a:r>
                <a:r>
                  <a:rPr lang="en-GB" sz="1600" b="1" dirty="0" err="1" smtClean="0"/>
                  <a:t>st</a:t>
                </a:r>
                <a:r>
                  <a:rPr lang="en-GB" sz="1600" b="1" dirty="0" smtClean="0"/>
                  <a:t>:</a:t>
                </a:r>
                <a:r>
                  <a:rPr lang="en-GB" sz="1600" dirty="0" smtClean="0"/>
                  <a:t> Record whether the observation is going to be used in the current analysis</a:t>
                </a:r>
                <a:endParaRPr lang="en-GB"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151634" y="1173022"/>
                <a:ext cx="9167000" cy="5162760"/>
              </a:xfrm>
              <a:prstGeom prst="rect">
                <a:avLst/>
              </a:prstGeom>
              <a:blipFill>
                <a:blip r:embed="rId2"/>
                <a:stretch>
                  <a:fillRect l="-399" t="-354" b="-590"/>
                </a:stretch>
              </a:blipFill>
            </p:spPr>
            <p:txBody>
              <a:bodyPr/>
              <a:lstStyle/>
              <a:p>
                <a:r>
                  <a:rPr lang="en-GB">
                    <a:noFill/>
                  </a:rPr>
                  <a:t> </a:t>
                </a:r>
              </a:p>
            </p:txBody>
          </p:sp>
        </mc:Fallback>
      </mc:AlternateContent>
      <p:sp>
        <p:nvSpPr>
          <p:cNvPr id="5" name="Rectangle 4"/>
          <p:cNvSpPr/>
          <p:nvPr/>
        </p:nvSpPr>
        <p:spPr>
          <a:xfrm>
            <a:off x="151634" y="1598613"/>
            <a:ext cx="8859112" cy="41977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40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idx="1"/>
          </p:nvPr>
        </p:nvSpPr>
        <p:spPr>
          <a:xfrm>
            <a:off x="0" y="450000"/>
            <a:ext cx="9144000" cy="6408000"/>
          </a:xfrm>
        </p:spPr>
        <p:txBody>
          <a:bodyPr lIns="180000">
            <a:noAutofit/>
          </a:bodyPr>
          <a:lstStyle/>
          <a:p>
            <a:pPr marL="0" indent="0" eaLnBrk="1" hangingPunct="1">
              <a:buFontTx/>
              <a:buNone/>
            </a:pPr>
            <a:endParaRPr lang="en-GB" sz="2400" dirty="0"/>
          </a:p>
          <a:p>
            <a:pPr marL="457200" lvl="0" indent="-457200">
              <a:buClr>
                <a:srgbClr val="1C52CA"/>
              </a:buClr>
              <a:buSzPct val="120000"/>
              <a:buFont typeface="Wingdings 3"/>
              <a:buAutoNum type="arabicPeriod"/>
            </a:pPr>
            <a:r>
              <a:rPr lang="en-GB" sz="2400" dirty="0" smtClean="0">
                <a:solidFill>
                  <a:prstClr val="black"/>
                </a:solidFill>
              </a:rPr>
              <a:t>Age-standardised Net Survival.</a:t>
            </a:r>
            <a:endParaRPr lang="en-GB" sz="2400" dirty="0">
              <a:solidFill>
                <a:prstClr val="black"/>
              </a:solidFill>
            </a:endParaRPr>
          </a:p>
          <a:p>
            <a:pPr marL="731520" lvl="1" indent="-457200">
              <a:buClr>
                <a:srgbClr val="1C52CA"/>
              </a:buClr>
              <a:buSzPct val="120000"/>
              <a:buFont typeface="Wingdings 3"/>
              <a:buAutoNum type="arabicPeriod"/>
            </a:pPr>
            <a:endParaRPr lang="en-GB" sz="2100" dirty="0">
              <a:solidFill>
                <a:prstClr val="black"/>
              </a:solidFill>
            </a:endParaRPr>
          </a:p>
          <a:p>
            <a:pPr marL="457200" lvl="0" indent="-457200">
              <a:buClr>
                <a:srgbClr val="1C52CA"/>
              </a:buClr>
              <a:buSzPct val="120000"/>
              <a:buFont typeface="Wingdings 3"/>
              <a:buAutoNum type="arabicPeriod"/>
            </a:pPr>
            <a:r>
              <a:rPr lang="en-GB" sz="2400" dirty="0" smtClean="0">
                <a:solidFill>
                  <a:prstClr val="black"/>
                </a:solidFill>
              </a:rPr>
              <a:t>Cohort and Period Estimation of Age-standardised Net Survival.</a:t>
            </a:r>
          </a:p>
          <a:p>
            <a:pPr marL="457200" lvl="0" indent="-457200">
              <a:buClr>
                <a:srgbClr val="1C52CA"/>
              </a:buClr>
              <a:buSzPct val="120000"/>
              <a:buFont typeface="Wingdings 3"/>
              <a:buAutoNum type="arabicPeriod"/>
            </a:pPr>
            <a:endParaRPr lang="en-GB" sz="2400" dirty="0">
              <a:solidFill>
                <a:prstClr val="black"/>
              </a:solidFill>
            </a:endParaRPr>
          </a:p>
          <a:p>
            <a:pPr marL="457200" lvl="0" indent="-457200">
              <a:buClr>
                <a:srgbClr val="1C52CA"/>
              </a:buClr>
              <a:buSzPct val="120000"/>
              <a:buFont typeface="Wingdings 3"/>
              <a:buAutoNum type="arabicPeriod"/>
            </a:pPr>
            <a:r>
              <a:rPr lang="en-GB" sz="2400" dirty="0" smtClean="0">
                <a:solidFill>
                  <a:prstClr val="black"/>
                </a:solidFill>
              </a:rPr>
              <a:t>Practical implementation.</a:t>
            </a:r>
          </a:p>
          <a:p>
            <a:pPr marL="0" lvl="0" indent="0">
              <a:buClr>
                <a:srgbClr val="1C52CA"/>
              </a:buClr>
              <a:buSzPct val="120000"/>
              <a:buNone/>
            </a:pPr>
            <a:endParaRPr lang="en-GB" sz="2400" dirty="0">
              <a:solidFill>
                <a:prstClr val="black"/>
              </a:solidFill>
            </a:endParaRPr>
          </a:p>
        </p:txBody>
      </p:sp>
      <p:sp>
        <p:nvSpPr>
          <p:cNvPr id="6" name="Rectangle 2"/>
          <p:cNvSpPr>
            <a:spLocks noGrp="1" noChangeArrowheads="1"/>
          </p:cNvSpPr>
          <p:nvPr>
            <p:ph type="title"/>
          </p:nvPr>
        </p:nvSpPr>
        <p:spPr>
          <a:xfrm>
            <a:off x="0" y="0"/>
            <a:ext cx="9144000" cy="449272"/>
          </a:xfrm>
          <a:gradFill flip="none" rotWithShape="1">
            <a:gsLst>
              <a:gs pos="100000">
                <a:srgbClr val="002060"/>
              </a:gs>
              <a:gs pos="98000">
                <a:srgbClr val="0070C0"/>
              </a:gs>
              <a:gs pos="30290">
                <a:srgbClr val="002060"/>
              </a:gs>
              <a:gs pos="100000">
                <a:srgbClr val="0070C0"/>
              </a:gs>
              <a:gs pos="100000">
                <a:srgbClr val="00B0F0"/>
              </a:gs>
            </a:gsLst>
            <a:lin ang="5400000" scaled="0"/>
            <a:tileRect/>
          </a:gradFill>
          <a:ln>
            <a:noFill/>
          </a:ln>
        </p:spPr>
        <p:txBody>
          <a:bodyPr lIns="180000">
            <a:noAutofit/>
          </a:bodyPr>
          <a:lstStyle/>
          <a:p>
            <a:r>
              <a:rPr lang="en-GB" sz="2600" dirty="0">
                <a:solidFill>
                  <a:schemeClr val="bg1"/>
                </a:solidFill>
              </a:rPr>
              <a:t>Outline</a:t>
            </a:r>
          </a:p>
        </p:txBody>
      </p:sp>
      <p:sp>
        <p:nvSpPr>
          <p:cNvPr id="2" name="Slide Number Placeholder 1"/>
          <p:cNvSpPr>
            <a:spLocks noGrp="1"/>
          </p:cNvSpPr>
          <p:nvPr>
            <p:ph type="sldNum" sz="quarter" idx="429496729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343CFA-CAB7-47FE-A42A-974601D56FE8}" type="slidenum">
              <a:rPr kumimoji="0" lang="en-GB" sz="1400" b="0" i="0" u="none" strike="noStrike" kern="1200" cap="none" spc="0" normalizeH="0" baseline="0" noProof="0" smtClean="0">
                <a:ln>
                  <a:noFill/>
                </a:ln>
                <a:solidFill>
                  <a:srgbClr val="464653"/>
                </a:solidFill>
                <a:effectLst/>
                <a:uLnTx/>
                <a:uFillTx/>
                <a:latin typeface="Gill Sans M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GB" sz="1400" b="0" i="0" u="none" strike="noStrike" kern="1200" cap="none" spc="0" normalizeH="0" baseline="0" noProof="0">
              <a:ln>
                <a:noFill/>
              </a:ln>
              <a:solidFill>
                <a:srgbClr val="464653"/>
              </a:solidFill>
              <a:effectLst/>
              <a:uLnTx/>
              <a:uFillTx/>
              <a:latin typeface="Gill Sans MT"/>
              <a:ea typeface="+mn-ea"/>
              <a:cs typeface="+mn-cs"/>
            </a:endParaRPr>
          </a:p>
        </p:txBody>
      </p:sp>
    </p:spTree>
    <p:extLst>
      <p:ext uri="{BB962C8B-B14F-4D97-AF65-F5344CB8AC3E}">
        <p14:creationId xmlns:p14="http://schemas.microsoft.com/office/powerpoint/2010/main" val="39486615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troduction to Survival Analysis Using Stata, Third Edition [Paperb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1329" y="507076"/>
            <a:ext cx="3470702" cy="443068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57106" y="5245331"/>
            <a:ext cx="1029321" cy="646331"/>
          </a:xfrm>
          <a:prstGeom prst="rect">
            <a:avLst/>
          </a:prstGeom>
          <a:noFill/>
        </p:spPr>
        <p:txBody>
          <a:bodyPr wrap="none" rtlCol="0">
            <a:spAutoFit/>
          </a:bodyPr>
          <a:lstStyle/>
          <a:p>
            <a:r>
              <a:rPr lang="en-GB" b="1" dirty="0" smtClean="0"/>
              <a:t>Chapters</a:t>
            </a:r>
          </a:p>
          <a:p>
            <a:r>
              <a:rPr lang="en-GB" b="1" dirty="0" smtClean="0"/>
              <a:t>4, 5, 6 </a:t>
            </a:r>
            <a:endParaRPr lang="en-GB" b="1" dirty="0"/>
          </a:p>
        </p:txBody>
      </p:sp>
    </p:spTree>
    <p:extLst>
      <p:ext uri="{BB962C8B-B14F-4D97-AF65-F5344CB8AC3E}">
        <p14:creationId xmlns:p14="http://schemas.microsoft.com/office/powerpoint/2010/main" val="3697338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60338"/>
            <a:ext cx="8071427" cy="1143000"/>
          </a:xfrm>
        </p:spPr>
        <p:txBody>
          <a:bodyPr/>
          <a:lstStyle/>
          <a:p>
            <a:r>
              <a:rPr lang="en-US" dirty="0" err="1" smtClean="0"/>
              <a:t>Breast_stns.dta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9675"/>
            <a:ext cx="9144000" cy="4572000"/>
          </a:xfrm>
          <a:prstGeom prst="rect">
            <a:avLst/>
          </a:prstGeom>
        </p:spPr>
      </p:pic>
      <p:cxnSp>
        <p:nvCxnSpPr>
          <p:cNvPr id="6" name="Straight Arrow Connector 5"/>
          <p:cNvCxnSpPr/>
          <p:nvPr/>
        </p:nvCxnSpPr>
        <p:spPr>
          <a:xfrm>
            <a:off x="533400" y="1466850"/>
            <a:ext cx="8010525" cy="285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4191000" y="1466850"/>
            <a:ext cx="0" cy="2381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76627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42899" y="160338"/>
            <a:ext cx="8071427" cy="1143000"/>
          </a:xfrm>
        </p:spPr>
        <p:txBody>
          <a:bodyPr/>
          <a:lstStyle/>
          <a:p>
            <a:r>
              <a:rPr lang="en-US" dirty="0" err="1" smtClean="0"/>
              <a:t>Breast_stns.dta</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9675"/>
            <a:ext cx="9144000" cy="4572000"/>
          </a:xfrm>
          <a:prstGeom prst="rect">
            <a:avLst/>
          </a:prstGeom>
        </p:spPr>
      </p:pic>
      <p:cxnSp>
        <p:nvCxnSpPr>
          <p:cNvPr id="6" name="Straight Arrow Connector 5"/>
          <p:cNvCxnSpPr/>
          <p:nvPr/>
        </p:nvCxnSpPr>
        <p:spPr>
          <a:xfrm>
            <a:off x="533400" y="1466850"/>
            <a:ext cx="8010525" cy="285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4191000" y="1466850"/>
            <a:ext cx="0" cy="2381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8" name="Rectangle 7"/>
          <p:cNvSpPr/>
          <p:nvPr/>
        </p:nvSpPr>
        <p:spPr>
          <a:xfrm>
            <a:off x="448575" y="1495425"/>
            <a:ext cx="8272731" cy="415487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2634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37067" y="1017559"/>
            <a:ext cx="8579555" cy="4185761"/>
          </a:xfrm>
          <a:prstGeom prst="rect">
            <a:avLst/>
          </a:prstGeom>
        </p:spPr>
        <p:txBody>
          <a:bodyPr wrap="square">
            <a:spAutoFit/>
          </a:bodyPr>
          <a:lstStyle/>
          <a:p>
            <a:r>
              <a:rPr lang="en-GB" sz="1400"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stset</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finmdy</a:t>
            </a:r>
            <a:r>
              <a:rPr lang="en-GB" sz="1400" b="1" dirty="0">
                <a:latin typeface="Courier New" panose="02070309020205020404" pitchFamily="49" charset="0"/>
                <a:cs typeface="Courier New" panose="02070309020205020404" pitchFamily="49" charset="0"/>
              </a:rPr>
              <a:t>, fail(dead==1) origin(time </a:t>
            </a:r>
            <a:r>
              <a:rPr lang="en-GB" sz="1400" b="1" dirty="0" err="1">
                <a:latin typeface="Courier New" panose="02070309020205020404" pitchFamily="49" charset="0"/>
                <a:cs typeface="Courier New" panose="02070309020205020404" pitchFamily="49" charset="0"/>
              </a:rPr>
              <a:t>diagmdy</a:t>
            </a:r>
            <a:r>
              <a:rPr lang="en-GB" sz="1400" b="1" dirty="0">
                <a:latin typeface="Courier New" panose="02070309020205020404" pitchFamily="49" charset="0"/>
                <a:cs typeface="Courier New" panose="02070309020205020404" pitchFamily="49" charset="0"/>
              </a:rPr>
              <a:t>) enter(time </a:t>
            </a:r>
            <a:r>
              <a:rPr lang="en-GB" sz="1400" b="1" dirty="0" err="1">
                <a:latin typeface="Courier New" panose="02070309020205020404" pitchFamily="49" charset="0"/>
                <a:cs typeface="Courier New" panose="02070309020205020404" pitchFamily="49" charset="0"/>
              </a:rPr>
              <a:t>diagmdy</a:t>
            </a:r>
            <a:r>
              <a:rPr lang="en-GB" sz="1400" b="1" dirty="0">
                <a:latin typeface="Courier New" panose="02070309020205020404" pitchFamily="49" charset="0"/>
                <a:cs typeface="Courier New" panose="02070309020205020404" pitchFamily="49" charset="0"/>
              </a:rPr>
              <a:t>)</a:t>
            </a: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failure event:  dead == 1</a:t>
            </a:r>
          </a:p>
          <a:p>
            <a:r>
              <a:rPr lang="en-GB" sz="1400" dirty="0">
                <a:latin typeface="Courier New" panose="02070309020205020404" pitchFamily="49" charset="0"/>
                <a:cs typeface="Courier New" panose="02070309020205020404" pitchFamily="49" charset="0"/>
              </a:rPr>
              <a:t>obs. time interval:  (origin, </a:t>
            </a:r>
            <a:r>
              <a:rPr lang="en-GB" sz="1400" dirty="0" err="1">
                <a:latin typeface="Courier New" panose="02070309020205020404" pitchFamily="49" charset="0"/>
                <a:cs typeface="Courier New" panose="02070309020205020404" pitchFamily="49" charset="0"/>
              </a:rPr>
              <a:t>finmdy</a:t>
            </a:r>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enter on or after:  time </a:t>
            </a:r>
            <a:r>
              <a:rPr lang="en-GB" sz="1400" dirty="0" err="1">
                <a:latin typeface="Courier New" panose="02070309020205020404" pitchFamily="49" charset="0"/>
                <a:cs typeface="Courier New" panose="02070309020205020404" pitchFamily="49" charset="0"/>
              </a:rPr>
              <a:t>diagmdy</a:t>
            </a:r>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 exit on or before:  failure</a:t>
            </a:r>
          </a:p>
          <a:p>
            <a:r>
              <a:rPr lang="en-GB" sz="1400" dirty="0">
                <a:latin typeface="Courier New" panose="02070309020205020404" pitchFamily="49" charset="0"/>
                <a:cs typeface="Courier New" panose="02070309020205020404" pitchFamily="49" charset="0"/>
              </a:rPr>
              <a:t>    t for analysis:  (time-origin)</a:t>
            </a:r>
          </a:p>
          <a:p>
            <a:r>
              <a:rPr lang="en-GB" sz="1400" dirty="0">
                <a:latin typeface="Courier New" panose="02070309020205020404" pitchFamily="49" charset="0"/>
                <a:cs typeface="Courier New" panose="02070309020205020404" pitchFamily="49" charset="0"/>
              </a:rPr>
              <a:t>            origin:  time </a:t>
            </a:r>
            <a:r>
              <a:rPr lang="en-GB" sz="1400" dirty="0" err="1">
                <a:latin typeface="Courier New" panose="02070309020205020404" pitchFamily="49" charset="0"/>
                <a:cs typeface="Courier New" panose="02070309020205020404" pitchFamily="49" charset="0"/>
              </a:rPr>
              <a:t>diagmdy</a:t>
            </a:r>
            <a:endParaRPr lang="en-GB" sz="1400" dirty="0">
              <a:latin typeface="Courier New" panose="02070309020205020404" pitchFamily="49" charset="0"/>
              <a:cs typeface="Courier New" panose="02070309020205020404" pitchFamily="49" charset="0"/>
            </a:endParaRPr>
          </a:p>
          <a:p>
            <a:endParaRPr lang="en-GB" sz="1400" dirty="0">
              <a:latin typeface="Courier New" panose="02070309020205020404" pitchFamily="49" charset="0"/>
              <a:cs typeface="Courier New" panose="02070309020205020404" pitchFamily="49" charset="0"/>
            </a:endParaRP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355801  total observations</a:t>
            </a:r>
          </a:p>
          <a:p>
            <a:r>
              <a:rPr lang="en-GB" sz="1400" dirty="0">
                <a:latin typeface="Courier New" panose="02070309020205020404" pitchFamily="49" charset="0"/>
                <a:cs typeface="Courier New" panose="02070309020205020404" pitchFamily="49" charset="0"/>
              </a:rPr>
              <a:t>          0  exclusions</a:t>
            </a:r>
          </a:p>
          <a:p>
            <a:r>
              <a:rPr lang="en-GB" sz="1400" dirty="0">
                <a:latin typeface="Courier New" panose="02070309020205020404" pitchFamily="49" charset="0"/>
                <a:cs typeface="Courier New" panose="02070309020205020404" pitchFamily="49" charset="0"/>
              </a:rPr>
              <a:t>------------------------------------------------------------------------------</a:t>
            </a:r>
          </a:p>
          <a:p>
            <a:r>
              <a:rPr lang="en-GB" sz="1400" dirty="0">
                <a:latin typeface="Courier New" panose="02070309020205020404" pitchFamily="49" charset="0"/>
                <a:cs typeface="Courier New" panose="02070309020205020404" pitchFamily="49" charset="0"/>
              </a:rPr>
              <a:t>     355801  observations remaining, representing</a:t>
            </a:r>
          </a:p>
          <a:p>
            <a:r>
              <a:rPr lang="en-GB" sz="1400" dirty="0">
                <a:latin typeface="Courier New" panose="02070309020205020404" pitchFamily="49" charset="0"/>
                <a:cs typeface="Courier New" panose="02070309020205020404" pitchFamily="49" charset="0"/>
              </a:rPr>
              <a:t>     212121  failures in single-record/single-failure data</a:t>
            </a:r>
          </a:p>
          <a:p>
            <a:r>
              <a:rPr lang="en-GB" sz="1400" dirty="0">
                <a:latin typeface="Courier New" panose="02070309020205020404" pitchFamily="49" charset="0"/>
                <a:cs typeface="Courier New" panose="02070309020205020404" pitchFamily="49" charset="0"/>
              </a:rPr>
              <a:t>  920269050  total analysis time at risk and under observation</a:t>
            </a:r>
          </a:p>
          <a:p>
            <a:r>
              <a:rPr lang="en-GB" sz="1400" dirty="0">
                <a:latin typeface="Courier New" panose="02070309020205020404" pitchFamily="49" charset="0"/>
                <a:cs typeface="Courier New" panose="02070309020205020404" pitchFamily="49" charset="0"/>
              </a:rPr>
              <a:t>                                                at risk from t =         0</a:t>
            </a:r>
          </a:p>
          <a:p>
            <a:r>
              <a:rPr lang="en-GB" sz="1400" dirty="0">
                <a:latin typeface="Courier New" panose="02070309020205020404" pitchFamily="49" charset="0"/>
                <a:cs typeface="Courier New" panose="02070309020205020404" pitchFamily="49" charset="0"/>
              </a:rPr>
              <a:t>                                     earliest observed entry t =         0</a:t>
            </a:r>
          </a:p>
          <a:p>
            <a:r>
              <a:rPr lang="en-GB" sz="1400" dirty="0">
                <a:latin typeface="Courier New" panose="02070309020205020404" pitchFamily="49" charset="0"/>
                <a:cs typeface="Courier New" panose="02070309020205020404" pitchFamily="49" charset="0"/>
              </a:rPr>
              <a:t>                                          last observed exit t =     12052</a:t>
            </a:r>
          </a:p>
        </p:txBody>
      </p:sp>
    </p:spTree>
    <p:extLst>
      <p:ext uri="{BB962C8B-B14F-4D97-AF65-F5344CB8AC3E}">
        <p14:creationId xmlns:p14="http://schemas.microsoft.com/office/powerpoint/2010/main" val="714230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684" y="160338"/>
            <a:ext cx="9053315" cy="1143000"/>
          </a:xfrm>
        </p:spPr>
        <p:txBody>
          <a:bodyPr/>
          <a:lstStyle/>
          <a:p>
            <a:r>
              <a:rPr lang="en-US" dirty="0" smtClean="0"/>
              <a:t>Stata: </a:t>
            </a:r>
            <a:r>
              <a:rPr lang="en-US" dirty="0" err="1" smtClean="0"/>
              <a:t>stset</a:t>
            </a:r>
            <a:endParaRPr lang="en-US" dirty="0"/>
          </a:p>
        </p:txBody>
      </p:sp>
      <p:sp>
        <p:nvSpPr>
          <p:cNvPr id="3" name="TextBox 2"/>
          <p:cNvSpPr txBox="1"/>
          <p:nvPr/>
        </p:nvSpPr>
        <p:spPr>
          <a:xfrm>
            <a:off x="626921" y="1303338"/>
            <a:ext cx="6774004" cy="5909310"/>
          </a:xfrm>
          <a:prstGeom prst="rect">
            <a:avLst/>
          </a:prstGeom>
          <a:noFill/>
        </p:spPr>
        <p:txBody>
          <a:bodyPr wrap="square" rtlCol="0">
            <a:spAutoFit/>
          </a:bodyPr>
          <a:lstStyle/>
          <a:p>
            <a:r>
              <a:rPr lang="en-GB" sz="1400" dirty="0" err="1" smtClean="0"/>
              <a:t>stset</a:t>
            </a:r>
            <a:r>
              <a:rPr lang="en-GB" sz="1400" dirty="0" smtClean="0"/>
              <a:t> </a:t>
            </a:r>
            <a:r>
              <a:rPr lang="en-GB" sz="1400" dirty="0" err="1"/>
              <a:t>finmdy</a:t>
            </a:r>
            <a:r>
              <a:rPr lang="en-GB" sz="1400" dirty="0"/>
              <a:t>, fail(dead==1) origin(time </a:t>
            </a:r>
            <a:r>
              <a:rPr lang="en-GB" sz="1400" dirty="0" err="1"/>
              <a:t>diagmdy</a:t>
            </a:r>
            <a:r>
              <a:rPr lang="en-GB" sz="1400" dirty="0"/>
              <a:t>) enter(time </a:t>
            </a:r>
            <a:r>
              <a:rPr lang="en-GB" sz="1400" dirty="0" err="1"/>
              <a:t>diagmdy</a:t>
            </a:r>
            <a:r>
              <a:rPr lang="en-GB" sz="1400" dirty="0" smtClean="0"/>
              <a:t>)</a:t>
            </a:r>
            <a:r>
              <a:rPr lang="en-GB" sz="1400" dirty="0"/>
              <a:t> </a:t>
            </a:r>
            <a:r>
              <a:rPr lang="en-GB" sz="1400" b="1" dirty="0"/>
              <a:t>scale(365.25)</a:t>
            </a:r>
          </a:p>
          <a:p>
            <a:endParaRPr lang="en-GB" sz="1400" dirty="0"/>
          </a:p>
          <a:p>
            <a:r>
              <a:rPr lang="en-GB" sz="1400" b="1" dirty="0"/>
              <a:t>list </a:t>
            </a:r>
            <a:r>
              <a:rPr lang="en-GB" sz="1400" b="1" dirty="0" err="1"/>
              <a:t>diagmdy</a:t>
            </a:r>
            <a:r>
              <a:rPr lang="en-GB" sz="1400" b="1" dirty="0"/>
              <a:t> </a:t>
            </a:r>
            <a:r>
              <a:rPr lang="en-GB" sz="1400" b="1" dirty="0" err="1"/>
              <a:t>finmdy</a:t>
            </a:r>
            <a:r>
              <a:rPr lang="en-GB" sz="1400" b="1" dirty="0"/>
              <a:t> _t0 _t _d _</a:t>
            </a:r>
            <a:r>
              <a:rPr lang="en-GB" sz="1400" b="1" dirty="0" err="1"/>
              <a:t>st</a:t>
            </a:r>
            <a:r>
              <a:rPr lang="en-GB" sz="1400" b="1" dirty="0"/>
              <a:t> in </a:t>
            </a:r>
            <a:r>
              <a:rPr lang="en-GB" sz="1400" b="1" dirty="0" smtClean="0"/>
              <a:t>1/10</a:t>
            </a:r>
          </a:p>
          <a:p>
            <a:endParaRPr lang="en-GB" sz="1400" b="1" dirty="0" smtClean="0"/>
          </a:p>
          <a:p>
            <a:endParaRPr lang="en-GB" sz="1400" b="1" dirty="0"/>
          </a:p>
          <a:p>
            <a:r>
              <a:rPr lang="en-GB" sz="1400" b="1" dirty="0">
                <a:latin typeface="Courier New" panose="02070309020205020404" pitchFamily="49" charset="0"/>
                <a:cs typeface="Courier New" panose="02070309020205020404" pitchFamily="49" charset="0"/>
              </a:rPr>
              <a:t>     +----------------------------------------------------+</a:t>
            </a:r>
          </a:p>
          <a:p>
            <a:r>
              <a:rPr lang="en-GB" sz="1400" b="1" dirty="0">
                <a:latin typeface="Courier New" panose="02070309020205020404" pitchFamily="49" charset="0"/>
                <a:cs typeface="Courier New" panose="02070309020205020404" pitchFamily="49" charset="0"/>
              </a:rPr>
              <a:t>     |   </a:t>
            </a:r>
            <a:r>
              <a:rPr lang="en-GB" sz="1400" b="1" dirty="0" err="1">
                <a:latin typeface="Courier New" panose="02070309020205020404" pitchFamily="49" charset="0"/>
                <a:cs typeface="Courier New" panose="02070309020205020404" pitchFamily="49" charset="0"/>
              </a:rPr>
              <a:t>diagmdy</a:t>
            </a:r>
            <a:r>
              <a:rPr lang="en-GB" sz="1400" b="1" dirty="0">
                <a:latin typeface="Courier New" panose="02070309020205020404" pitchFamily="49" charset="0"/>
                <a:cs typeface="Courier New" panose="02070309020205020404" pitchFamily="49" charset="0"/>
              </a:rPr>
              <a:t>      </a:t>
            </a:r>
            <a:r>
              <a:rPr lang="en-GB" sz="1400" b="1" dirty="0" err="1">
                <a:latin typeface="Courier New" panose="02070309020205020404" pitchFamily="49" charset="0"/>
                <a:cs typeface="Courier New" panose="02070309020205020404" pitchFamily="49" charset="0"/>
              </a:rPr>
              <a:t>finmdy</a:t>
            </a:r>
            <a:r>
              <a:rPr lang="en-GB" sz="1400" b="1" dirty="0">
                <a:latin typeface="Courier New" panose="02070309020205020404" pitchFamily="49" charset="0"/>
                <a:cs typeface="Courier New" panose="02070309020205020404" pitchFamily="49" charset="0"/>
              </a:rPr>
              <a:t>   _t0          _t   _d   _</a:t>
            </a:r>
            <a:r>
              <a:rPr lang="en-GB" sz="1400" b="1" dirty="0" err="1">
                <a:latin typeface="Courier New" panose="02070309020205020404" pitchFamily="49" charset="0"/>
                <a:cs typeface="Courier New" panose="02070309020205020404" pitchFamily="49" charset="0"/>
              </a:rPr>
              <a:t>st</a:t>
            </a:r>
            <a:r>
              <a:rPr lang="en-GB" sz="1400" b="1" dirty="0">
                <a:latin typeface="Courier New" panose="02070309020205020404" pitchFamily="49" charset="0"/>
                <a:cs typeface="Courier New" panose="02070309020205020404" pitchFamily="49" charset="0"/>
              </a:rPr>
              <a:t> |</a:t>
            </a:r>
          </a:p>
          <a:p>
            <a:r>
              <a:rPr lang="en-GB" sz="1400" b="1" dirty="0">
                <a:latin typeface="Courier New" panose="02070309020205020404" pitchFamily="49" charset="0"/>
                <a:cs typeface="Courier New" panose="02070309020205020404" pitchFamily="49" charset="0"/>
              </a:rPr>
              <a:t>     |----------------------------------------------------|</a:t>
            </a:r>
          </a:p>
          <a:p>
            <a:r>
              <a:rPr lang="en-GB" sz="1400" b="1" dirty="0">
                <a:latin typeface="Courier New" panose="02070309020205020404" pitchFamily="49" charset="0"/>
                <a:cs typeface="Courier New" panose="02070309020205020404" pitchFamily="49" charset="0"/>
              </a:rPr>
              <a:t>  1. | 01jan2000   31dec2003     0   3.9972621    1     1 |</a:t>
            </a:r>
          </a:p>
          <a:p>
            <a:r>
              <a:rPr lang="en-GB" sz="1400" b="1" dirty="0">
                <a:latin typeface="Courier New" panose="02070309020205020404" pitchFamily="49" charset="0"/>
                <a:cs typeface="Courier New" panose="02070309020205020404" pitchFamily="49" charset="0"/>
              </a:rPr>
              <a:t>  2. | 29jul1998   31dec2003     0   5.4236824    0     1 |</a:t>
            </a:r>
          </a:p>
          <a:p>
            <a:r>
              <a:rPr lang="en-GB" sz="1400" b="1" dirty="0">
                <a:latin typeface="Courier New" panose="02070309020205020404" pitchFamily="49" charset="0"/>
                <a:cs typeface="Courier New" panose="02070309020205020404" pitchFamily="49" charset="0"/>
              </a:rPr>
              <a:t>  3. | 30jan1998   31dec2003     0   5.9164956    0     1 |</a:t>
            </a:r>
          </a:p>
          <a:p>
            <a:r>
              <a:rPr lang="en-GB" sz="1400" b="1" dirty="0">
                <a:latin typeface="Courier New" panose="02070309020205020404" pitchFamily="49" charset="0"/>
                <a:cs typeface="Courier New" panose="02070309020205020404" pitchFamily="49" charset="0"/>
              </a:rPr>
              <a:t>  4. | 09jul1998   31dec2003     0   5.4784394    0     1 |</a:t>
            </a:r>
          </a:p>
          <a:p>
            <a:r>
              <a:rPr lang="en-GB" sz="1400" b="1" dirty="0">
                <a:latin typeface="Courier New" panose="02070309020205020404" pitchFamily="49" charset="0"/>
                <a:cs typeface="Courier New" panose="02070309020205020404" pitchFamily="49" charset="0"/>
              </a:rPr>
              <a:t>  5. | 22dec1998   31dec2003     0   5.0239562    0     1 |</a:t>
            </a:r>
          </a:p>
          <a:p>
            <a:r>
              <a:rPr lang="en-GB" sz="1400" b="1" dirty="0">
                <a:latin typeface="Courier New" panose="02070309020205020404" pitchFamily="49" charset="0"/>
                <a:cs typeface="Courier New" panose="02070309020205020404" pitchFamily="49" charset="0"/>
              </a:rPr>
              <a:t>     |----------------------------------------------------|</a:t>
            </a:r>
          </a:p>
          <a:p>
            <a:r>
              <a:rPr lang="en-GB" sz="1400" b="1" dirty="0">
                <a:latin typeface="Courier New" panose="02070309020205020404" pitchFamily="49" charset="0"/>
                <a:cs typeface="Courier New" panose="02070309020205020404" pitchFamily="49" charset="0"/>
              </a:rPr>
              <a:t>  6. | 23jan1998   31dec2003     0   5.9356605    0     1 |</a:t>
            </a:r>
          </a:p>
          <a:p>
            <a:r>
              <a:rPr lang="en-GB" sz="1400" b="1" dirty="0">
                <a:latin typeface="Courier New" panose="02070309020205020404" pitchFamily="49" charset="0"/>
                <a:cs typeface="Courier New" panose="02070309020205020404" pitchFamily="49" charset="0"/>
              </a:rPr>
              <a:t>  7. | 16jul1998   31dec2003     0   5.4592745    0     1 |</a:t>
            </a:r>
          </a:p>
          <a:p>
            <a:r>
              <a:rPr lang="en-GB" sz="1400" b="1" dirty="0">
                <a:latin typeface="Courier New" panose="02070309020205020404" pitchFamily="49" charset="0"/>
                <a:cs typeface="Courier New" panose="02070309020205020404" pitchFamily="49" charset="0"/>
              </a:rPr>
              <a:t>  8. | 07jul1999   31dec2003     0   4.4845996    0     1 |</a:t>
            </a:r>
          </a:p>
          <a:p>
            <a:r>
              <a:rPr lang="en-GB" sz="1400" b="1" dirty="0">
                <a:latin typeface="Courier New" panose="02070309020205020404" pitchFamily="49" charset="0"/>
                <a:cs typeface="Courier New" panose="02070309020205020404" pitchFamily="49" charset="0"/>
              </a:rPr>
              <a:t>  9. | 18aug1998   31dec2003     0   5.3689254    0     1 |</a:t>
            </a:r>
          </a:p>
          <a:p>
            <a:r>
              <a:rPr lang="en-GB" sz="1400" b="1" dirty="0">
                <a:latin typeface="Courier New" panose="02070309020205020404" pitchFamily="49" charset="0"/>
                <a:cs typeface="Courier New" panose="02070309020205020404" pitchFamily="49" charset="0"/>
              </a:rPr>
              <a:t> 10. | 01sep1999   01oct2003     0   4.0821355    1     1 |</a:t>
            </a:r>
          </a:p>
          <a:p>
            <a:r>
              <a:rPr lang="en-GB" sz="1400" b="1" dirty="0">
                <a:latin typeface="Courier New" panose="02070309020205020404" pitchFamily="49" charset="0"/>
                <a:cs typeface="Courier New" panose="02070309020205020404" pitchFamily="49" charset="0"/>
              </a:rPr>
              <a:t>     +----------------------------------------------------+</a:t>
            </a:r>
          </a:p>
          <a:p>
            <a:endParaRPr lang="en-GB" sz="1400" b="1" dirty="0">
              <a:latin typeface="Courier New" panose="02070309020205020404" pitchFamily="49" charset="0"/>
              <a:cs typeface="Courier New" panose="02070309020205020404" pitchFamily="49" charset="0"/>
            </a:endParaRPr>
          </a:p>
          <a:p>
            <a:endParaRPr lang="en-GB" sz="1400" b="1" dirty="0"/>
          </a:p>
          <a:p>
            <a:endParaRPr lang="en-GB" sz="1400" b="1" dirty="0" smtClean="0"/>
          </a:p>
          <a:p>
            <a:endParaRPr lang="en-GB" sz="1400" b="1" dirty="0"/>
          </a:p>
          <a:p>
            <a:endParaRPr lang="en-GB" sz="1400" b="1" dirty="0" smtClean="0"/>
          </a:p>
          <a:p>
            <a:endParaRPr lang="en-GB" sz="1400" dirty="0"/>
          </a:p>
          <a:p>
            <a:endParaRPr lang="en-GB" sz="1400" dirty="0"/>
          </a:p>
        </p:txBody>
      </p:sp>
      <p:sp>
        <p:nvSpPr>
          <p:cNvPr id="5" name="Rectangle 4"/>
          <p:cNvSpPr/>
          <p:nvPr/>
        </p:nvSpPr>
        <p:spPr>
          <a:xfrm>
            <a:off x="1313684" y="2952750"/>
            <a:ext cx="5601466" cy="3524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74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684" y="160338"/>
            <a:ext cx="9053315" cy="1143000"/>
          </a:xfrm>
        </p:spPr>
        <p:txBody>
          <a:bodyPr/>
          <a:lstStyle/>
          <a:p>
            <a:r>
              <a:rPr lang="en-US" dirty="0" smtClean="0"/>
              <a:t>Net Survival Estimates</a:t>
            </a:r>
            <a:endParaRPr lang="en-US" dirty="0"/>
          </a:p>
        </p:txBody>
      </p:sp>
      <p:sp>
        <p:nvSpPr>
          <p:cNvPr id="2" name="TextBox 1"/>
          <p:cNvSpPr txBox="1"/>
          <p:nvPr/>
        </p:nvSpPr>
        <p:spPr>
          <a:xfrm>
            <a:off x="1406106" y="1234327"/>
            <a:ext cx="5607170" cy="5078313"/>
          </a:xfrm>
          <a:prstGeom prst="rect">
            <a:avLst/>
          </a:prstGeom>
          <a:noFill/>
        </p:spPr>
        <p:txBody>
          <a:bodyPr wrap="square" rtlCol="0">
            <a:spAutoFit/>
          </a:bodyPr>
          <a:lstStyle/>
          <a:p>
            <a:r>
              <a:rPr lang="en-GB" b="1" dirty="0" smtClean="0"/>
              <a:t>Hypothetical Scenario: </a:t>
            </a:r>
          </a:p>
          <a:p>
            <a:endParaRPr lang="en-GB" dirty="0" smtClean="0"/>
          </a:p>
          <a:p>
            <a:r>
              <a:rPr lang="en-GB" dirty="0" smtClean="0"/>
              <a:t>9 Cohorts from 1971 to  1979</a:t>
            </a:r>
          </a:p>
          <a:p>
            <a:r>
              <a:rPr lang="en-GB" dirty="0" smtClean="0"/>
              <a:t>5 incident cases per year </a:t>
            </a:r>
          </a:p>
          <a:p>
            <a:r>
              <a:rPr lang="en-GB" dirty="0" smtClean="0"/>
              <a:t>Recursive survival pattern:</a:t>
            </a:r>
          </a:p>
          <a:p>
            <a:r>
              <a:rPr lang="en-GB" dirty="0"/>
              <a:t>	</a:t>
            </a:r>
            <a:r>
              <a:rPr lang="en-GB" dirty="0" smtClean="0"/>
              <a:t>1 individual survives 15 years</a:t>
            </a:r>
          </a:p>
          <a:p>
            <a:r>
              <a:rPr lang="en-GB" dirty="0"/>
              <a:t>	</a:t>
            </a:r>
            <a:r>
              <a:rPr lang="en-GB" dirty="0" smtClean="0"/>
              <a:t>1 individual survives 10 years</a:t>
            </a:r>
          </a:p>
          <a:p>
            <a:r>
              <a:rPr lang="en-GB" dirty="0"/>
              <a:t>	</a:t>
            </a:r>
            <a:r>
              <a:rPr lang="en-GB" dirty="0" smtClean="0"/>
              <a:t>1 individual survives 7 years</a:t>
            </a:r>
          </a:p>
          <a:p>
            <a:r>
              <a:rPr lang="en-GB" dirty="0" smtClean="0"/>
              <a:t>	1 individual survives 4 years</a:t>
            </a:r>
          </a:p>
          <a:p>
            <a:r>
              <a:rPr lang="en-GB" dirty="0"/>
              <a:t>	</a:t>
            </a:r>
            <a:r>
              <a:rPr lang="en-GB" dirty="0" smtClean="0"/>
              <a:t>1 individual survives 2 years</a:t>
            </a:r>
          </a:p>
          <a:p>
            <a:endParaRPr lang="en-GB" dirty="0"/>
          </a:p>
          <a:p>
            <a:r>
              <a:rPr lang="en-GB" b="1" dirty="0" smtClean="0"/>
              <a:t>Several options to estimate Net Survival answering different questions: </a:t>
            </a:r>
          </a:p>
          <a:p>
            <a:endParaRPr lang="en-GB" dirty="0" smtClean="0"/>
          </a:p>
          <a:p>
            <a:pPr marL="342900" indent="-342900">
              <a:buAutoNum type="arabicPeriod"/>
            </a:pPr>
            <a:r>
              <a:rPr lang="en-GB" dirty="0" smtClean="0"/>
              <a:t>The complete data (considering the last update date)</a:t>
            </a:r>
          </a:p>
          <a:p>
            <a:pPr marL="342900" indent="-342900">
              <a:buAutoNum type="arabicPeriod"/>
            </a:pPr>
            <a:r>
              <a:rPr lang="en-GB" dirty="0" smtClean="0"/>
              <a:t>From one particular cohort</a:t>
            </a:r>
          </a:p>
          <a:p>
            <a:pPr marL="342900" indent="-342900">
              <a:buAutoNum type="arabicPeriod"/>
            </a:pPr>
            <a:r>
              <a:rPr lang="en-GB" dirty="0" smtClean="0"/>
              <a:t>From one or several aggregated calendar periods</a:t>
            </a:r>
          </a:p>
          <a:p>
            <a:endParaRPr lang="en-GB" dirty="0" smtClean="0"/>
          </a:p>
        </p:txBody>
      </p:sp>
    </p:spTree>
    <p:extLst>
      <p:ext uri="{BB962C8B-B14F-4D97-AF65-F5344CB8AC3E}">
        <p14:creationId xmlns:p14="http://schemas.microsoft.com/office/powerpoint/2010/main" val="399845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a:off x="825729" y="144090"/>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a:off x="813854" y="254925"/>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3" name="Straight Connector 12"/>
          <p:cNvCxnSpPr/>
          <p:nvPr/>
        </p:nvCxnSpPr>
        <p:spPr>
          <a:xfrm>
            <a:off x="813854" y="376845"/>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9" name="Straight Connector 18"/>
          <p:cNvCxnSpPr/>
          <p:nvPr/>
        </p:nvCxnSpPr>
        <p:spPr>
          <a:xfrm>
            <a:off x="825729" y="473826"/>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20" name="Straight Connector 19"/>
          <p:cNvCxnSpPr/>
          <p:nvPr/>
        </p:nvCxnSpPr>
        <p:spPr>
          <a:xfrm>
            <a:off x="817077" y="576350"/>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36" name="Straight Connector 1035"/>
          <p:cNvCxnSpPr/>
          <p:nvPr/>
        </p:nvCxnSpPr>
        <p:spPr>
          <a:xfrm>
            <a:off x="825729" y="149629"/>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1233743" y="149629"/>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a:endCxn id="81" idx="0"/>
          </p:cNvCxnSpPr>
          <p:nvPr/>
        </p:nvCxnSpPr>
        <p:spPr>
          <a:xfrm flipH="1">
            <a:off x="1631769" y="149629"/>
            <a:ext cx="15534" cy="5801079"/>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075395" y="162279"/>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460227" y="166838"/>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038" name="TextBox 1037"/>
          <p:cNvSpPr txBox="1"/>
          <p:nvPr/>
        </p:nvSpPr>
        <p:spPr>
          <a:xfrm>
            <a:off x="588033" y="5929748"/>
            <a:ext cx="418704" cy="369332"/>
          </a:xfrm>
          <a:prstGeom prst="rect">
            <a:avLst/>
          </a:prstGeom>
          <a:noFill/>
        </p:spPr>
        <p:txBody>
          <a:bodyPr wrap="none" rtlCol="0">
            <a:spAutoFit/>
          </a:bodyPr>
          <a:lstStyle/>
          <a:p>
            <a:r>
              <a:rPr lang="en-GB" dirty="0" smtClean="0"/>
              <a:t>71</a:t>
            </a:r>
            <a:endParaRPr lang="en-GB" dirty="0"/>
          </a:p>
        </p:txBody>
      </p:sp>
      <p:sp>
        <p:nvSpPr>
          <p:cNvPr id="81" name="TextBox 80"/>
          <p:cNvSpPr txBox="1"/>
          <p:nvPr/>
        </p:nvSpPr>
        <p:spPr>
          <a:xfrm>
            <a:off x="1422417" y="5950708"/>
            <a:ext cx="418704" cy="369332"/>
          </a:xfrm>
          <a:prstGeom prst="rect">
            <a:avLst/>
          </a:prstGeom>
          <a:noFill/>
          <a:ln>
            <a:noFill/>
          </a:ln>
        </p:spPr>
        <p:txBody>
          <a:bodyPr wrap="none" rtlCol="0">
            <a:spAutoFit/>
          </a:bodyPr>
          <a:lstStyle/>
          <a:p>
            <a:r>
              <a:rPr lang="en-GB" dirty="0" smtClean="0"/>
              <a:t>73</a:t>
            </a:r>
            <a:endParaRPr lang="en-GB" dirty="0"/>
          </a:p>
        </p:txBody>
      </p:sp>
      <p:sp>
        <p:nvSpPr>
          <p:cNvPr id="82" name="TextBox 81"/>
          <p:cNvSpPr txBox="1"/>
          <p:nvPr/>
        </p:nvSpPr>
        <p:spPr>
          <a:xfrm>
            <a:off x="1848738" y="5952496"/>
            <a:ext cx="418704" cy="369332"/>
          </a:xfrm>
          <a:prstGeom prst="rect">
            <a:avLst/>
          </a:prstGeom>
          <a:noFill/>
          <a:ln>
            <a:noFill/>
          </a:ln>
        </p:spPr>
        <p:txBody>
          <a:bodyPr wrap="none" rtlCol="0">
            <a:spAutoFit/>
          </a:bodyPr>
          <a:lstStyle/>
          <a:p>
            <a:r>
              <a:rPr lang="en-GB" dirty="0" smtClean="0"/>
              <a:t>74</a:t>
            </a:r>
            <a:endParaRPr lang="en-GB" dirty="0"/>
          </a:p>
        </p:txBody>
      </p:sp>
      <p:sp>
        <p:nvSpPr>
          <p:cNvPr id="83" name="TextBox 82"/>
          <p:cNvSpPr txBox="1"/>
          <p:nvPr/>
        </p:nvSpPr>
        <p:spPr>
          <a:xfrm>
            <a:off x="2229554" y="5967334"/>
            <a:ext cx="418704" cy="369332"/>
          </a:xfrm>
          <a:prstGeom prst="rect">
            <a:avLst/>
          </a:prstGeom>
          <a:noFill/>
          <a:ln>
            <a:noFill/>
          </a:ln>
        </p:spPr>
        <p:txBody>
          <a:bodyPr wrap="none" rtlCol="0">
            <a:spAutoFit/>
          </a:bodyPr>
          <a:lstStyle/>
          <a:p>
            <a:r>
              <a:rPr lang="en-GB" dirty="0" smtClean="0"/>
              <a:t>75</a:t>
            </a:r>
            <a:endParaRPr lang="en-GB" dirty="0"/>
          </a:p>
        </p:txBody>
      </p:sp>
      <p:sp>
        <p:nvSpPr>
          <p:cNvPr id="84" name="TextBox 83"/>
          <p:cNvSpPr txBox="1"/>
          <p:nvPr/>
        </p:nvSpPr>
        <p:spPr>
          <a:xfrm>
            <a:off x="1003713" y="5936053"/>
            <a:ext cx="418704" cy="369332"/>
          </a:xfrm>
          <a:prstGeom prst="rect">
            <a:avLst/>
          </a:prstGeom>
          <a:noFill/>
          <a:ln>
            <a:noFill/>
          </a:ln>
        </p:spPr>
        <p:txBody>
          <a:bodyPr wrap="none" rtlCol="0">
            <a:spAutoFit/>
          </a:bodyPr>
          <a:lstStyle/>
          <a:p>
            <a:r>
              <a:rPr lang="en-GB" dirty="0" smtClean="0"/>
              <a:t>72</a:t>
            </a:r>
            <a:endParaRPr lang="en-GB" dirty="0"/>
          </a:p>
        </p:txBody>
      </p:sp>
      <p:cxnSp>
        <p:nvCxnSpPr>
          <p:cNvPr id="91" name="Straight Connector 90"/>
          <p:cNvCxnSpPr/>
          <p:nvPr/>
        </p:nvCxnSpPr>
        <p:spPr>
          <a:xfrm>
            <a:off x="1245167" y="803566"/>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1233292" y="914401"/>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1233292" y="1036321"/>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1245167" y="1133302"/>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1236515" y="1235826"/>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1647304" y="1427021"/>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1635429" y="1537856"/>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1635429" y="1659776"/>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1647304" y="1756757"/>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1638652" y="1859281"/>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2075395" y="2075414"/>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2" name="Straight Connector 101"/>
          <p:cNvCxnSpPr/>
          <p:nvPr/>
        </p:nvCxnSpPr>
        <p:spPr>
          <a:xfrm>
            <a:off x="2063520" y="2186249"/>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3" name="Straight Connector 102"/>
          <p:cNvCxnSpPr/>
          <p:nvPr/>
        </p:nvCxnSpPr>
        <p:spPr>
          <a:xfrm>
            <a:off x="2063520" y="2308169"/>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4" name="Straight Connector 103"/>
          <p:cNvCxnSpPr/>
          <p:nvPr/>
        </p:nvCxnSpPr>
        <p:spPr>
          <a:xfrm>
            <a:off x="2075395" y="2405150"/>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5" name="Straight Connector 104"/>
          <p:cNvCxnSpPr/>
          <p:nvPr/>
        </p:nvCxnSpPr>
        <p:spPr>
          <a:xfrm>
            <a:off x="2066743" y="2507674"/>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6" name="Straight Connector 105"/>
          <p:cNvCxnSpPr/>
          <p:nvPr/>
        </p:nvCxnSpPr>
        <p:spPr>
          <a:xfrm>
            <a:off x="2468880" y="2793078"/>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7" name="Straight Connector 106"/>
          <p:cNvCxnSpPr/>
          <p:nvPr/>
        </p:nvCxnSpPr>
        <p:spPr>
          <a:xfrm>
            <a:off x="2477530" y="2793078"/>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8" name="Straight Connector 107"/>
          <p:cNvCxnSpPr/>
          <p:nvPr/>
        </p:nvCxnSpPr>
        <p:spPr>
          <a:xfrm>
            <a:off x="2477530" y="2914998"/>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09" name="Straight Connector 108"/>
          <p:cNvCxnSpPr/>
          <p:nvPr/>
        </p:nvCxnSpPr>
        <p:spPr>
          <a:xfrm>
            <a:off x="2477530" y="3011979"/>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0" name="Straight Connector 109"/>
          <p:cNvCxnSpPr/>
          <p:nvPr/>
        </p:nvCxnSpPr>
        <p:spPr>
          <a:xfrm>
            <a:off x="2486182" y="3114503"/>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a:xfrm>
            <a:off x="2817459" y="3347260"/>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a:xfrm>
            <a:off x="2838224" y="3458095"/>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a:xfrm>
            <a:off x="2817459" y="3580015"/>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a:xfrm>
            <a:off x="2838224" y="3676996"/>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a:xfrm>
            <a:off x="2817459" y="3779520"/>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a:xfrm>
            <a:off x="3131365" y="3987341"/>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a:xfrm>
            <a:off x="3151358" y="4098176"/>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a:xfrm>
            <a:off x="3151358" y="4220096"/>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19" name="Straight Connector 118"/>
          <p:cNvCxnSpPr/>
          <p:nvPr/>
        </p:nvCxnSpPr>
        <p:spPr>
          <a:xfrm>
            <a:off x="3163233" y="4317077"/>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0" name="Straight Connector 119"/>
          <p:cNvCxnSpPr/>
          <p:nvPr/>
        </p:nvCxnSpPr>
        <p:spPr>
          <a:xfrm>
            <a:off x="3154581" y="4419601"/>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1" name="Straight Connector 120"/>
          <p:cNvCxnSpPr/>
          <p:nvPr/>
        </p:nvCxnSpPr>
        <p:spPr>
          <a:xfrm>
            <a:off x="3430271" y="4660672"/>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2" name="Straight Connector 121"/>
          <p:cNvCxnSpPr/>
          <p:nvPr/>
        </p:nvCxnSpPr>
        <p:spPr>
          <a:xfrm>
            <a:off x="3418396" y="4771507"/>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3418396" y="4893427"/>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3430271" y="4990408"/>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3421619" y="5092932"/>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3849712" y="5325690"/>
            <a:ext cx="50624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3837837" y="5436525"/>
            <a:ext cx="3796147"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3837837" y="5558445"/>
            <a:ext cx="259911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29" name="Straight Connector 128"/>
          <p:cNvCxnSpPr/>
          <p:nvPr/>
        </p:nvCxnSpPr>
        <p:spPr>
          <a:xfrm>
            <a:off x="3849712" y="5655426"/>
            <a:ext cx="1643151"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30" name="Straight Connector 129"/>
          <p:cNvCxnSpPr/>
          <p:nvPr/>
        </p:nvCxnSpPr>
        <p:spPr>
          <a:xfrm>
            <a:off x="3841060" y="5757950"/>
            <a:ext cx="821575" cy="0"/>
          </a:xfrm>
          <a:prstGeom prst="line">
            <a:avLst/>
          </a:prstGeom>
          <a:ln>
            <a:solidFill>
              <a:schemeClr val="tx2"/>
            </a:solidFill>
          </a:ln>
        </p:spPr>
        <p:style>
          <a:lnRef idx="2">
            <a:schemeClr val="dk1"/>
          </a:lnRef>
          <a:fillRef idx="0">
            <a:schemeClr val="dk1"/>
          </a:fillRef>
          <a:effectRef idx="1">
            <a:schemeClr val="dk1"/>
          </a:effectRef>
          <a:fontRef idx="minor">
            <a:schemeClr val="tx1"/>
          </a:fontRef>
        </p:style>
      </p:cxnSp>
      <p:cxnSp>
        <p:nvCxnSpPr>
          <p:cNvPr id="131" name="Straight Connector 130"/>
          <p:cNvCxnSpPr/>
          <p:nvPr/>
        </p:nvCxnSpPr>
        <p:spPr>
          <a:xfrm>
            <a:off x="3131365" y="150395"/>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3430271" y="144090"/>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3828600" y="149629"/>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2817459" y="162279"/>
            <a:ext cx="0" cy="5785658"/>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36" name="TextBox 135"/>
          <p:cNvSpPr txBox="1"/>
          <p:nvPr/>
        </p:nvSpPr>
        <p:spPr>
          <a:xfrm>
            <a:off x="2605084" y="5952496"/>
            <a:ext cx="418704" cy="369332"/>
          </a:xfrm>
          <a:prstGeom prst="rect">
            <a:avLst/>
          </a:prstGeom>
          <a:noFill/>
          <a:ln>
            <a:noFill/>
          </a:ln>
        </p:spPr>
        <p:txBody>
          <a:bodyPr wrap="none" rtlCol="0">
            <a:spAutoFit/>
          </a:bodyPr>
          <a:lstStyle/>
          <a:p>
            <a:r>
              <a:rPr lang="en-GB" dirty="0" smtClean="0"/>
              <a:t>76</a:t>
            </a:r>
            <a:endParaRPr lang="en-GB" dirty="0"/>
          </a:p>
        </p:txBody>
      </p:sp>
      <p:sp>
        <p:nvSpPr>
          <p:cNvPr id="138" name="TextBox 137"/>
          <p:cNvSpPr txBox="1"/>
          <p:nvPr/>
        </p:nvSpPr>
        <p:spPr>
          <a:xfrm>
            <a:off x="2929568" y="5957050"/>
            <a:ext cx="418704" cy="369332"/>
          </a:xfrm>
          <a:prstGeom prst="rect">
            <a:avLst/>
          </a:prstGeom>
          <a:noFill/>
          <a:ln>
            <a:noFill/>
          </a:ln>
        </p:spPr>
        <p:txBody>
          <a:bodyPr wrap="none" rtlCol="0">
            <a:spAutoFit/>
          </a:bodyPr>
          <a:lstStyle/>
          <a:p>
            <a:r>
              <a:rPr lang="en-GB" dirty="0" smtClean="0"/>
              <a:t>77</a:t>
            </a:r>
            <a:endParaRPr lang="en-GB" dirty="0"/>
          </a:p>
        </p:txBody>
      </p:sp>
      <p:sp>
        <p:nvSpPr>
          <p:cNvPr id="139" name="TextBox 138"/>
          <p:cNvSpPr txBox="1"/>
          <p:nvPr/>
        </p:nvSpPr>
        <p:spPr>
          <a:xfrm>
            <a:off x="3330490" y="5959598"/>
            <a:ext cx="418704" cy="369332"/>
          </a:xfrm>
          <a:prstGeom prst="rect">
            <a:avLst/>
          </a:prstGeom>
          <a:noFill/>
          <a:ln>
            <a:noFill/>
          </a:ln>
        </p:spPr>
        <p:txBody>
          <a:bodyPr wrap="none" rtlCol="0">
            <a:spAutoFit/>
          </a:bodyPr>
          <a:lstStyle/>
          <a:p>
            <a:r>
              <a:rPr lang="en-GB" dirty="0" smtClean="0"/>
              <a:t>78</a:t>
            </a:r>
            <a:endParaRPr lang="en-GB" dirty="0"/>
          </a:p>
        </p:txBody>
      </p:sp>
      <p:sp>
        <p:nvSpPr>
          <p:cNvPr id="140" name="TextBox 139"/>
          <p:cNvSpPr txBox="1"/>
          <p:nvPr/>
        </p:nvSpPr>
        <p:spPr>
          <a:xfrm>
            <a:off x="3682132" y="5958971"/>
            <a:ext cx="418704" cy="369332"/>
          </a:xfrm>
          <a:prstGeom prst="rect">
            <a:avLst/>
          </a:prstGeom>
          <a:noFill/>
          <a:ln>
            <a:noFill/>
          </a:ln>
        </p:spPr>
        <p:txBody>
          <a:bodyPr wrap="none" rtlCol="0">
            <a:spAutoFit/>
          </a:bodyPr>
          <a:lstStyle/>
          <a:p>
            <a:r>
              <a:rPr lang="en-GB" dirty="0" smtClean="0"/>
              <a:t>79</a:t>
            </a:r>
            <a:endParaRPr lang="en-GB" dirty="0"/>
          </a:p>
        </p:txBody>
      </p:sp>
      <p:sp>
        <p:nvSpPr>
          <p:cNvPr id="143" name="TextBox 142"/>
          <p:cNvSpPr txBox="1"/>
          <p:nvPr/>
        </p:nvSpPr>
        <p:spPr>
          <a:xfrm>
            <a:off x="275652" y="150395"/>
            <a:ext cx="418704" cy="369332"/>
          </a:xfrm>
          <a:prstGeom prst="rect">
            <a:avLst/>
          </a:prstGeom>
          <a:noFill/>
        </p:spPr>
        <p:txBody>
          <a:bodyPr wrap="none" rtlCol="0">
            <a:spAutoFit/>
          </a:bodyPr>
          <a:lstStyle/>
          <a:p>
            <a:r>
              <a:rPr lang="en-GB" dirty="0" smtClean="0"/>
              <a:t>71</a:t>
            </a:r>
            <a:endParaRPr lang="en-GB" dirty="0"/>
          </a:p>
        </p:txBody>
      </p:sp>
      <p:sp>
        <p:nvSpPr>
          <p:cNvPr id="144" name="TextBox 143"/>
          <p:cNvSpPr txBox="1"/>
          <p:nvPr/>
        </p:nvSpPr>
        <p:spPr>
          <a:xfrm>
            <a:off x="262232" y="794049"/>
            <a:ext cx="418704" cy="369332"/>
          </a:xfrm>
          <a:prstGeom prst="rect">
            <a:avLst/>
          </a:prstGeom>
          <a:noFill/>
        </p:spPr>
        <p:txBody>
          <a:bodyPr wrap="none" rtlCol="0">
            <a:spAutoFit/>
          </a:bodyPr>
          <a:lstStyle/>
          <a:p>
            <a:r>
              <a:rPr lang="en-GB" dirty="0" smtClean="0"/>
              <a:t>72</a:t>
            </a:r>
            <a:endParaRPr lang="en-GB" dirty="0"/>
          </a:p>
        </p:txBody>
      </p:sp>
      <p:sp>
        <p:nvSpPr>
          <p:cNvPr id="145" name="TextBox 144"/>
          <p:cNvSpPr txBox="1"/>
          <p:nvPr/>
        </p:nvSpPr>
        <p:spPr>
          <a:xfrm>
            <a:off x="254622" y="1402847"/>
            <a:ext cx="418704" cy="369332"/>
          </a:xfrm>
          <a:prstGeom prst="rect">
            <a:avLst/>
          </a:prstGeom>
          <a:noFill/>
        </p:spPr>
        <p:txBody>
          <a:bodyPr wrap="none" rtlCol="0">
            <a:spAutoFit/>
          </a:bodyPr>
          <a:lstStyle/>
          <a:p>
            <a:r>
              <a:rPr lang="en-GB" dirty="0" smtClean="0"/>
              <a:t>73</a:t>
            </a:r>
            <a:endParaRPr lang="en-GB" dirty="0"/>
          </a:p>
        </p:txBody>
      </p:sp>
      <p:sp>
        <p:nvSpPr>
          <p:cNvPr id="146" name="TextBox 145"/>
          <p:cNvSpPr txBox="1"/>
          <p:nvPr/>
        </p:nvSpPr>
        <p:spPr>
          <a:xfrm>
            <a:off x="277219" y="2075414"/>
            <a:ext cx="418704" cy="369332"/>
          </a:xfrm>
          <a:prstGeom prst="rect">
            <a:avLst/>
          </a:prstGeom>
          <a:noFill/>
        </p:spPr>
        <p:txBody>
          <a:bodyPr wrap="none" rtlCol="0">
            <a:spAutoFit/>
          </a:bodyPr>
          <a:lstStyle/>
          <a:p>
            <a:r>
              <a:rPr lang="en-GB" dirty="0" smtClean="0"/>
              <a:t>74</a:t>
            </a:r>
            <a:endParaRPr lang="en-GB" dirty="0"/>
          </a:p>
        </p:txBody>
      </p:sp>
      <p:sp>
        <p:nvSpPr>
          <p:cNvPr id="147" name="TextBox 146"/>
          <p:cNvSpPr txBox="1"/>
          <p:nvPr/>
        </p:nvSpPr>
        <p:spPr>
          <a:xfrm>
            <a:off x="269549" y="2755090"/>
            <a:ext cx="418704" cy="369332"/>
          </a:xfrm>
          <a:prstGeom prst="rect">
            <a:avLst/>
          </a:prstGeom>
          <a:noFill/>
        </p:spPr>
        <p:txBody>
          <a:bodyPr wrap="none" rtlCol="0">
            <a:spAutoFit/>
          </a:bodyPr>
          <a:lstStyle/>
          <a:p>
            <a:r>
              <a:rPr lang="en-GB" dirty="0" smtClean="0"/>
              <a:t>75</a:t>
            </a:r>
            <a:endParaRPr lang="en-GB" dirty="0"/>
          </a:p>
        </p:txBody>
      </p:sp>
      <p:cxnSp>
        <p:nvCxnSpPr>
          <p:cNvPr id="148" name="Straight Connector 147"/>
          <p:cNvCxnSpPr/>
          <p:nvPr/>
        </p:nvCxnSpPr>
        <p:spPr>
          <a:xfrm flipH="1">
            <a:off x="4185290" y="173972"/>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53" name="TextBox 152"/>
          <p:cNvSpPr txBox="1"/>
          <p:nvPr/>
        </p:nvSpPr>
        <p:spPr>
          <a:xfrm>
            <a:off x="301360" y="5325690"/>
            <a:ext cx="418704" cy="369332"/>
          </a:xfrm>
          <a:prstGeom prst="rect">
            <a:avLst/>
          </a:prstGeom>
          <a:noFill/>
          <a:ln>
            <a:noFill/>
          </a:ln>
        </p:spPr>
        <p:txBody>
          <a:bodyPr wrap="none" rtlCol="0">
            <a:spAutoFit/>
          </a:bodyPr>
          <a:lstStyle/>
          <a:p>
            <a:r>
              <a:rPr lang="en-GB" dirty="0" smtClean="0"/>
              <a:t>79</a:t>
            </a:r>
            <a:endParaRPr lang="en-GB" dirty="0"/>
          </a:p>
        </p:txBody>
      </p:sp>
      <p:sp>
        <p:nvSpPr>
          <p:cNvPr id="154" name="TextBox 153"/>
          <p:cNvSpPr txBox="1"/>
          <p:nvPr/>
        </p:nvSpPr>
        <p:spPr>
          <a:xfrm>
            <a:off x="279051" y="3395349"/>
            <a:ext cx="418704" cy="369332"/>
          </a:xfrm>
          <a:prstGeom prst="rect">
            <a:avLst/>
          </a:prstGeom>
          <a:noFill/>
        </p:spPr>
        <p:txBody>
          <a:bodyPr wrap="none" rtlCol="0">
            <a:spAutoFit/>
          </a:bodyPr>
          <a:lstStyle/>
          <a:p>
            <a:r>
              <a:rPr lang="en-GB" dirty="0" smtClean="0"/>
              <a:t>76</a:t>
            </a:r>
            <a:endParaRPr lang="en-GB" dirty="0"/>
          </a:p>
        </p:txBody>
      </p:sp>
      <p:sp>
        <p:nvSpPr>
          <p:cNvPr id="155" name="TextBox 154"/>
          <p:cNvSpPr txBox="1"/>
          <p:nvPr/>
        </p:nvSpPr>
        <p:spPr>
          <a:xfrm>
            <a:off x="264003" y="4037799"/>
            <a:ext cx="418704" cy="369332"/>
          </a:xfrm>
          <a:prstGeom prst="rect">
            <a:avLst/>
          </a:prstGeom>
          <a:noFill/>
        </p:spPr>
        <p:txBody>
          <a:bodyPr wrap="none" rtlCol="0">
            <a:spAutoFit/>
          </a:bodyPr>
          <a:lstStyle/>
          <a:p>
            <a:r>
              <a:rPr lang="en-GB" dirty="0" smtClean="0"/>
              <a:t>77</a:t>
            </a:r>
            <a:endParaRPr lang="en-GB" dirty="0"/>
          </a:p>
        </p:txBody>
      </p:sp>
      <p:sp>
        <p:nvSpPr>
          <p:cNvPr id="156" name="TextBox 155"/>
          <p:cNvSpPr txBox="1"/>
          <p:nvPr/>
        </p:nvSpPr>
        <p:spPr>
          <a:xfrm>
            <a:off x="272923" y="4586841"/>
            <a:ext cx="418704" cy="369332"/>
          </a:xfrm>
          <a:prstGeom prst="rect">
            <a:avLst/>
          </a:prstGeom>
          <a:noFill/>
        </p:spPr>
        <p:txBody>
          <a:bodyPr wrap="none" rtlCol="0">
            <a:spAutoFit/>
          </a:bodyPr>
          <a:lstStyle/>
          <a:p>
            <a:r>
              <a:rPr lang="en-GB" dirty="0" smtClean="0"/>
              <a:t>78</a:t>
            </a:r>
            <a:endParaRPr lang="en-GB" dirty="0"/>
          </a:p>
        </p:txBody>
      </p:sp>
      <p:cxnSp>
        <p:nvCxnSpPr>
          <p:cNvPr id="163" name="Straight Connector 162"/>
          <p:cNvCxnSpPr/>
          <p:nvPr/>
        </p:nvCxnSpPr>
        <p:spPr>
          <a:xfrm flipH="1">
            <a:off x="4543554" y="168831"/>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flipH="1">
            <a:off x="4928898" y="152208"/>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flipH="1">
            <a:off x="5250737" y="160615"/>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flipH="1">
            <a:off x="5584599" y="160615"/>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a:off x="5875077" y="160615"/>
            <a:ext cx="8366" cy="5779106"/>
          </a:xfrm>
          <a:prstGeom prst="line">
            <a:avLst/>
          </a:prstGeom>
          <a:ln>
            <a:solidFill>
              <a:schemeClr val="accent1">
                <a:lumMod val="20000"/>
                <a:lumOff val="80000"/>
              </a:schemeClr>
            </a:solidFill>
            <a:prstDash val="sysDash"/>
          </a:ln>
        </p:spPr>
        <p:style>
          <a:lnRef idx="2">
            <a:schemeClr val="accent1"/>
          </a:lnRef>
          <a:fillRef idx="0">
            <a:schemeClr val="accent1"/>
          </a:fillRef>
          <a:effectRef idx="1">
            <a:schemeClr val="accent1"/>
          </a:effectRef>
          <a:fontRef idx="minor">
            <a:schemeClr val="tx1"/>
          </a:fontRef>
        </p:style>
      </p:cxnSp>
      <p:sp>
        <p:nvSpPr>
          <p:cNvPr id="169" name="Rectangle 168"/>
          <p:cNvSpPr/>
          <p:nvPr/>
        </p:nvSpPr>
        <p:spPr>
          <a:xfrm>
            <a:off x="822999" y="28683"/>
            <a:ext cx="3012393" cy="5938651"/>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1" name="Rectangle 170"/>
          <p:cNvSpPr/>
          <p:nvPr/>
        </p:nvSpPr>
        <p:spPr>
          <a:xfrm>
            <a:off x="839562" y="19804"/>
            <a:ext cx="2992845" cy="661842"/>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9" name="Rectangle 1038"/>
          <p:cNvSpPr/>
          <p:nvPr/>
        </p:nvSpPr>
        <p:spPr>
          <a:xfrm>
            <a:off x="2441535" y="19805"/>
            <a:ext cx="1393858" cy="5939794"/>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0" name="Rectangle 169"/>
          <p:cNvSpPr/>
          <p:nvPr/>
        </p:nvSpPr>
        <p:spPr>
          <a:xfrm>
            <a:off x="3869415" y="28400"/>
            <a:ext cx="5076631" cy="5948157"/>
          </a:xfrm>
          <a:prstGeom prst="rect">
            <a:avLst/>
          </a:prstGeom>
          <a:solidFill>
            <a:schemeClr val="bg1"/>
          </a:solid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4" name="Rectangle 173"/>
          <p:cNvSpPr/>
          <p:nvPr/>
        </p:nvSpPr>
        <p:spPr>
          <a:xfrm>
            <a:off x="3416060" y="28683"/>
            <a:ext cx="403817" cy="593091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928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039" grpId="0" animBg="1"/>
      <p:bldP spid="170" grpId="0" animBg="1"/>
      <p:bldP spid="17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684" y="160338"/>
            <a:ext cx="9053315" cy="1143000"/>
          </a:xfrm>
        </p:spPr>
        <p:txBody>
          <a:bodyPr/>
          <a:lstStyle/>
          <a:p>
            <a:r>
              <a:rPr lang="en-US" dirty="0" smtClean="0"/>
              <a:t>Q1: Cohort and Period</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39542"/>
            <a:ext cx="9144000" cy="4572000"/>
          </a:xfrm>
          <a:prstGeom prst="rect">
            <a:avLst/>
          </a:prstGeom>
        </p:spPr>
      </p:pic>
      <p:sp>
        <p:nvSpPr>
          <p:cNvPr id="6" name="Rectangle 5"/>
          <p:cNvSpPr/>
          <p:nvPr/>
        </p:nvSpPr>
        <p:spPr>
          <a:xfrm>
            <a:off x="3968151" y="1425177"/>
            <a:ext cx="241540" cy="200036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454324" y="1412618"/>
            <a:ext cx="3755367" cy="16495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4209691" y="1425177"/>
            <a:ext cx="4494362" cy="4156114"/>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442824" y="1425177"/>
            <a:ext cx="3755367" cy="198780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76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492" y="17463"/>
            <a:ext cx="9053315" cy="1143000"/>
          </a:xfrm>
        </p:spPr>
        <p:txBody>
          <a:bodyPr/>
          <a:lstStyle/>
          <a:p>
            <a:r>
              <a:rPr lang="en-US" dirty="0" smtClean="0"/>
              <a:t>Cohort approach, 1971</a:t>
            </a:r>
            <a:endParaRPr lang="en-US" dirty="0"/>
          </a:p>
        </p:txBody>
      </p:sp>
      <p:sp>
        <p:nvSpPr>
          <p:cNvPr id="3" name="TextBox 2"/>
          <p:cNvSpPr txBox="1"/>
          <p:nvPr/>
        </p:nvSpPr>
        <p:spPr>
          <a:xfrm>
            <a:off x="436421" y="979488"/>
            <a:ext cx="8012254" cy="5493812"/>
          </a:xfrm>
          <a:prstGeom prst="rect">
            <a:avLst/>
          </a:prstGeom>
          <a:noFill/>
        </p:spPr>
        <p:txBody>
          <a:bodyPr wrap="square" rtlCol="0">
            <a:spAutoFit/>
          </a:bodyPr>
          <a:lstStyle/>
          <a:p>
            <a:r>
              <a:rPr lang="en-GB" sz="2000" b="1" dirty="0"/>
              <a:t>*cohort approach </a:t>
            </a:r>
            <a:r>
              <a:rPr lang="en-GB" sz="2000" b="1" dirty="0" smtClean="0"/>
              <a:t>1971</a:t>
            </a:r>
          </a:p>
          <a:p>
            <a:endParaRPr lang="en-GB" sz="1400" dirty="0" smtClean="0"/>
          </a:p>
          <a:p>
            <a:r>
              <a:rPr lang="en-GB" sz="1400" dirty="0" err="1" smtClean="0"/>
              <a:t>stset</a:t>
            </a:r>
            <a:r>
              <a:rPr lang="en-GB" sz="1400" dirty="0" smtClean="0"/>
              <a:t> </a:t>
            </a:r>
            <a:r>
              <a:rPr lang="en-GB" sz="1400" dirty="0" err="1"/>
              <a:t>finmdy</a:t>
            </a:r>
            <a:r>
              <a:rPr lang="en-GB" sz="1400" dirty="0"/>
              <a:t>, fail(dead==1) origin(time </a:t>
            </a:r>
            <a:r>
              <a:rPr lang="en-GB" sz="1400" dirty="0" err="1"/>
              <a:t>diagmdy</a:t>
            </a:r>
            <a:r>
              <a:rPr lang="en-GB" sz="1400" dirty="0"/>
              <a:t>) enter(time </a:t>
            </a:r>
            <a:r>
              <a:rPr lang="en-GB" sz="1400" dirty="0" err="1"/>
              <a:t>diagmdy</a:t>
            </a:r>
            <a:r>
              <a:rPr lang="en-GB" sz="1400" dirty="0"/>
              <a:t>) scale(365.25</a:t>
            </a:r>
            <a:r>
              <a:rPr lang="en-GB" sz="1400" dirty="0" smtClean="0"/>
              <a:t>)</a:t>
            </a:r>
          </a:p>
          <a:p>
            <a:endParaRPr lang="en-GB" sz="1400" b="1" dirty="0" smtClean="0"/>
          </a:p>
          <a:p>
            <a:r>
              <a:rPr lang="en-GB" sz="1400" dirty="0" err="1"/>
              <a:t>stns</a:t>
            </a:r>
            <a:r>
              <a:rPr lang="en-GB" sz="1400" dirty="0"/>
              <a:t> list using </a:t>
            </a:r>
            <a:r>
              <a:rPr lang="en-GB" sz="1400" dirty="0" err="1"/>
              <a:t>lifetable_stns.dta</a:t>
            </a:r>
            <a:r>
              <a:rPr lang="en-GB" sz="1400" dirty="0"/>
              <a:t> </a:t>
            </a:r>
            <a:r>
              <a:rPr lang="en-GB" sz="1400" b="1" dirty="0"/>
              <a:t>if year(</a:t>
            </a:r>
            <a:r>
              <a:rPr lang="en-GB" sz="1400" b="1" dirty="0" err="1"/>
              <a:t>diagmdy</a:t>
            </a:r>
            <a:r>
              <a:rPr lang="en-GB" sz="1400" b="1" dirty="0"/>
              <a:t>)==</a:t>
            </a:r>
            <a:r>
              <a:rPr lang="en-GB" sz="1400" b="1" dirty="0" smtClean="0"/>
              <a:t>1971</a:t>
            </a:r>
            <a:r>
              <a:rPr lang="en-GB" sz="1400" dirty="0" smtClean="0"/>
              <a:t>, </a:t>
            </a:r>
            <a:r>
              <a:rPr lang="en-GB" sz="1400" dirty="0"/>
              <a:t>///</a:t>
            </a:r>
          </a:p>
          <a:p>
            <a:r>
              <a:rPr lang="en-GB" sz="1400" dirty="0"/>
              <a:t>	age(</a:t>
            </a:r>
            <a:r>
              <a:rPr lang="en-GB" sz="1400" dirty="0" err="1"/>
              <a:t>agediagindays</a:t>
            </a:r>
            <a:r>
              <a:rPr lang="en-GB" sz="1400" dirty="0"/>
              <a:t>=_age) period(</a:t>
            </a:r>
            <a:r>
              <a:rPr lang="en-GB" sz="1400" dirty="0" err="1"/>
              <a:t>diagmdy</a:t>
            </a:r>
            <a:r>
              <a:rPr lang="en-GB" sz="1400" dirty="0"/>
              <a:t>=</a:t>
            </a:r>
            <a:r>
              <a:rPr lang="en-GB" sz="1400" dirty="0" err="1"/>
              <a:t>yearindays</a:t>
            </a:r>
            <a:r>
              <a:rPr lang="en-GB" sz="1400" dirty="0"/>
              <a:t>) ///</a:t>
            </a:r>
          </a:p>
          <a:p>
            <a:r>
              <a:rPr lang="en-GB" sz="1400" dirty="0"/>
              <a:t>	strata(sex dep) rate(</a:t>
            </a:r>
            <a:r>
              <a:rPr lang="en-GB" sz="1400" dirty="0" err="1"/>
              <a:t>rate_day</a:t>
            </a:r>
            <a:r>
              <a:rPr lang="en-GB" sz="1400" dirty="0"/>
              <a:t>) ///</a:t>
            </a:r>
          </a:p>
          <a:p>
            <a:r>
              <a:rPr lang="en-GB" sz="1400" dirty="0"/>
              <a:t>	</a:t>
            </a:r>
            <a:r>
              <a:rPr lang="en-GB" sz="1400" b="1" dirty="0"/>
              <a:t>at(.5 1 5 10 15</a:t>
            </a:r>
            <a:r>
              <a:rPr lang="en-GB" sz="1400" dirty="0"/>
              <a:t>, </a:t>
            </a:r>
            <a:r>
              <a:rPr lang="en-GB" sz="1400" dirty="0" err="1"/>
              <a:t>scalefactor</a:t>
            </a:r>
            <a:r>
              <a:rPr lang="en-GB" sz="1400" dirty="0"/>
              <a:t>(365.25) unit(year)) </a:t>
            </a:r>
            <a:r>
              <a:rPr lang="en-GB" sz="1400" dirty="0" smtClean="0"/>
              <a:t> </a:t>
            </a:r>
            <a:r>
              <a:rPr lang="en-GB" sz="1400" dirty="0"/>
              <a:t>///</a:t>
            </a:r>
          </a:p>
          <a:p>
            <a:r>
              <a:rPr lang="en-GB" sz="1400" dirty="0"/>
              <a:t>	</a:t>
            </a:r>
            <a:r>
              <a:rPr lang="en-GB" sz="1400" dirty="0" smtClean="0"/>
              <a:t>saving(cohort_1971, </a:t>
            </a:r>
            <a:r>
              <a:rPr lang="en-GB" sz="1400" dirty="0"/>
              <a:t>replace</a:t>
            </a:r>
            <a:r>
              <a:rPr lang="en-GB" sz="1400" dirty="0" smtClean="0"/>
              <a:t>)</a:t>
            </a:r>
          </a:p>
          <a:p>
            <a:endParaRPr lang="en-GB" sz="1400" b="1" dirty="0" smtClean="0"/>
          </a:p>
          <a:p>
            <a:r>
              <a:rPr lang="en-GB" sz="1100" b="1" dirty="0">
                <a:latin typeface="Courier New" panose="02070309020205020404" pitchFamily="49" charset="0"/>
                <a:cs typeface="Courier New" panose="02070309020205020404" pitchFamily="49" charset="0"/>
              </a:rPr>
              <a:t>type of estimate: </a:t>
            </a:r>
            <a:r>
              <a:rPr lang="en-GB" sz="1100" b="1" dirty="0" err="1" smtClean="0">
                <a:latin typeface="Courier New" panose="02070309020205020404" pitchFamily="49" charset="0"/>
                <a:cs typeface="Courier New" panose="02070309020205020404" pitchFamily="49" charset="0"/>
              </a:rPr>
              <a:t>kaplan-meier</a:t>
            </a:r>
            <a:endParaRPr lang="en-GB" sz="1100" b="1" dirty="0">
              <a:latin typeface="Courier New" panose="02070309020205020404" pitchFamily="49" charset="0"/>
              <a:cs typeface="Courier New" panose="02070309020205020404" pitchFamily="49" charset="0"/>
            </a:endParaRPr>
          </a:p>
          <a:p>
            <a:r>
              <a:rPr lang="en-GB" sz="1100" b="1" dirty="0">
                <a:latin typeface="Courier New" panose="02070309020205020404" pitchFamily="49" charset="0"/>
                <a:cs typeface="Courier New" panose="02070309020205020404" pitchFamily="49" charset="0"/>
              </a:rPr>
              <a:t>         failure _d:  dead == 1</a:t>
            </a:r>
          </a:p>
          <a:p>
            <a:r>
              <a:rPr lang="en-GB" sz="1100" b="1" dirty="0">
                <a:latin typeface="Courier New" panose="02070309020205020404" pitchFamily="49" charset="0"/>
                <a:cs typeface="Courier New" panose="02070309020205020404" pitchFamily="49" charset="0"/>
              </a:rPr>
              <a:t>   analysis time _t:  (</a:t>
            </a:r>
            <a:r>
              <a:rPr lang="en-GB" sz="1100" b="1" dirty="0" err="1">
                <a:latin typeface="Courier New" panose="02070309020205020404" pitchFamily="49" charset="0"/>
                <a:cs typeface="Courier New" panose="02070309020205020404" pitchFamily="49" charset="0"/>
              </a:rPr>
              <a:t>finmdy</a:t>
            </a:r>
            <a:r>
              <a:rPr lang="en-GB" sz="1100" b="1" dirty="0">
                <a:latin typeface="Courier New" panose="02070309020205020404" pitchFamily="49" charset="0"/>
                <a:cs typeface="Courier New" panose="02070309020205020404" pitchFamily="49" charset="0"/>
              </a:rPr>
              <a:t>-origin)</a:t>
            </a:r>
          </a:p>
          <a:p>
            <a:r>
              <a:rPr lang="en-GB" sz="1100" b="1" dirty="0">
                <a:latin typeface="Courier New" panose="02070309020205020404" pitchFamily="49" charset="0"/>
                <a:cs typeface="Courier New" panose="02070309020205020404" pitchFamily="49" charset="0"/>
              </a:rPr>
              <a:t>             origin:  time </a:t>
            </a:r>
            <a:r>
              <a:rPr lang="en-GB" sz="1100" b="1" dirty="0" err="1">
                <a:latin typeface="Courier New" panose="02070309020205020404" pitchFamily="49" charset="0"/>
                <a:cs typeface="Courier New" panose="02070309020205020404" pitchFamily="49" charset="0"/>
              </a:rPr>
              <a:t>diagmdy</a:t>
            </a:r>
            <a:endParaRPr lang="en-GB" sz="1100" b="1" dirty="0">
              <a:latin typeface="Courier New" panose="02070309020205020404" pitchFamily="49" charset="0"/>
              <a:cs typeface="Courier New" panose="02070309020205020404" pitchFamily="49" charset="0"/>
            </a:endParaRPr>
          </a:p>
          <a:p>
            <a:r>
              <a:rPr lang="en-GB" sz="1100" b="1" dirty="0">
                <a:latin typeface="Courier New" panose="02070309020205020404" pitchFamily="49" charset="0"/>
                <a:cs typeface="Courier New" panose="02070309020205020404" pitchFamily="49" charset="0"/>
              </a:rPr>
              <a:t>  enter on or after:  time </a:t>
            </a:r>
            <a:r>
              <a:rPr lang="en-GB" sz="1100" b="1" dirty="0" err="1">
                <a:latin typeface="Courier New" panose="02070309020205020404" pitchFamily="49" charset="0"/>
                <a:cs typeface="Courier New" panose="02070309020205020404" pitchFamily="49" charset="0"/>
              </a:rPr>
              <a:t>diagmdy</a:t>
            </a:r>
            <a:endParaRPr lang="en-GB" sz="1100" b="1" dirty="0">
              <a:latin typeface="Courier New" panose="02070309020205020404" pitchFamily="49" charset="0"/>
              <a:cs typeface="Courier New" panose="02070309020205020404" pitchFamily="49" charset="0"/>
            </a:endParaRPr>
          </a:p>
          <a:p>
            <a:endParaRPr lang="en-GB" sz="1100" b="1" dirty="0">
              <a:latin typeface="Courier New" panose="02070309020205020404" pitchFamily="49" charset="0"/>
              <a:cs typeface="Courier New" panose="02070309020205020404" pitchFamily="49" charset="0"/>
            </a:endParaRPr>
          </a:p>
          <a:p>
            <a:r>
              <a:rPr lang="en-GB" sz="1100" b="1" dirty="0">
                <a:latin typeface="Courier New" panose="02070309020205020404" pitchFamily="49" charset="0"/>
                <a:cs typeface="Courier New" panose="02070309020205020404" pitchFamily="49" charset="0"/>
              </a:rPr>
              <a:t>      Time    Event    Beg.               Net             </a:t>
            </a:r>
            <a:r>
              <a:rPr lang="en-GB" sz="1100" b="1" dirty="0" err="1">
                <a:latin typeface="Courier New" panose="02070309020205020404" pitchFamily="49" charset="0"/>
                <a:cs typeface="Courier New" panose="02070309020205020404" pitchFamily="49" charset="0"/>
              </a:rPr>
              <a:t>Net</a:t>
            </a:r>
            <a:r>
              <a:rPr lang="en-GB" sz="1100" b="1" dirty="0">
                <a:latin typeface="Courier New" panose="02070309020205020404" pitchFamily="49" charset="0"/>
                <a:cs typeface="Courier New" panose="02070309020205020404" pitchFamily="49" charset="0"/>
              </a:rPr>
              <a:t> </a:t>
            </a:r>
            <a:r>
              <a:rPr lang="en-GB" sz="1100" b="1" dirty="0" err="1">
                <a:latin typeface="Courier New" panose="02070309020205020404" pitchFamily="49" charset="0"/>
                <a:cs typeface="Courier New" panose="02070309020205020404" pitchFamily="49" charset="0"/>
              </a:rPr>
              <a:t>Surv</a:t>
            </a:r>
            <a:r>
              <a:rPr lang="en-GB" sz="1100" b="1" dirty="0">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    (year)    Time     Total    Fail     Lost             Function     [95% Conf. Int.]</a:t>
            </a:r>
          </a:p>
          <a:p>
            <a:r>
              <a:rPr lang="en-GB" sz="1100" b="1" dirty="0">
                <a:latin typeface="Courier New" panose="02070309020205020404" pitchFamily="49" charset="0"/>
                <a:cs typeface="Courier New" panose="02070309020205020404" pitchFamily="49" charset="0"/>
              </a:rPr>
              <a:t>---------------------------------------------------------------------------------------</a:t>
            </a:r>
          </a:p>
          <a:p>
            <a:r>
              <a:rPr lang="en-GB" sz="1100" b="1" dirty="0">
                <a:latin typeface="Courier New" panose="02070309020205020404" pitchFamily="49" charset="0"/>
                <a:cs typeface="Courier New" panose="02070309020205020404" pitchFamily="49" charset="0"/>
              </a:rPr>
              <a:t>        .5     182     6061      838        0               0.8722     0.8634    0.8810 </a:t>
            </a:r>
          </a:p>
          <a:p>
            <a:r>
              <a:rPr lang="en-GB" sz="1100" b="1" dirty="0">
                <a:latin typeface="Courier New" panose="02070309020205020404" pitchFamily="49" charset="0"/>
                <a:cs typeface="Courier New" panose="02070309020205020404" pitchFamily="49" charset="0"/>
              </a:rPr>
              <a:t>         1     365     5223      480        1               0.8013     0.7906    0.8120 </a:t>
            </a:r>
          </a:p>
          <a:p>
            <a:r>
              <a:rPr lang="en-GB" sz="1100" b="1" dirty="0">
                <a:latin typeface="Courier New" panose="02070309020205020404" pitchFamily="49" charset="0"/>
                <a:cs typeface="Courier New" panose="02070309020205020404" pitchFamily="49" charset="0"/>
              </a:rPr>
              <a:t>         5    1826     4742     2056        7               0.4992     0.4844    0.5139 </a:t>
            </a:r>
          </a:p>
          <a:p>
            <a:r>
              <a:rPr lang="en-GB" sz="1100" b="1" dirty="0">
                <a:latin typeface="Courier New" panose="02070309020205020404" pitchFamily="49" charset="0"/>
                <a:cs typeface="Courier New" panose="02070309020205020404" pitchFamily="49" charset="0"/>
              </a:rPr>
              <a:t>        10    3646     2679     1024        1               0.3485     0.3306    0.3664 </a:t>
            </a:r>
          </a:p>
          <a:p>
            <a:r>
              <a:rPr lang="en-GB" sz="1100" b="1" dirty="0">
                <a:latin typeface="Courier New" panose="02070309020205020404" pitchFamily="49" charset="0"/>
                <a:cs typeface="Courier New" panose="02070309020205020404" pitchFamily="49" charset="0"/>
              </a:rPr>
              <a:t>        15    5467     1654      474        3               0.3126     0.2907    0.3345 </a:t>
            </a:r>
          </a:p>
          <a:p>
            <a:r>
              <a:rPr lang="en-GB" sz="1100" b="1" dirty="0">
                <a:latin typeface="Courier New" panose="02070309020205020404" pitchFamily="49" charset="0"/>
                <a:cs typeface="Courier New" panose="02070309020205020404" pitchFamily="49" charset="0"/>
              </a:rPr>
              <a:t>---------------------------------------------------------------------------------------</a:t>
            </a:r>
          </a:p>
          <a:p>
            <a:endParaRPr lang="en-GB" sz="1100" b="1" dirty="0" smtClean="0"/>
          </a:p>
          <a:p>
            <a:endParaRPr lang="en-GB" sz="900" dirty="0"/>
          </a:p>
          <a:p>
            <a:endParaRPr lang="en-GB" sz="900" dirty="0"/>
          </a:p>
        </p:txBody>
      </p:sp>
      <p:sp>
        <p:nvSpPr>
          <p:cNvPr id="6" name="Rectangle 5"/>
          <p:cNvSpPr/>
          <p:nvPr/>
        </p:nvSpPr>
        <p:spPr>
          <a:xfrm>
            <a:off x="2819531" y="1885244"/>
            <a:ext cx="1966958" cy="34360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5429250" y="4674587"/>
            <a:ext cx="771525" cy="101183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873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160338"/>
            <a:ext cx="8879503" cy="1143000"/>
          </a:xfrm>
        </p:spPr>
        <p:txBody>
          <a:bodyPr/>
          <a:lstStyle/>
          <a:p>
            <a:r>
              <a:rPr lang="en-US" dirty="0" smtClean="0"/>
              <a:t>Cohort, 1971</a:t>
            </a:r>
            <a:endParaRPr lang="en-US" dirty="0"/>
          </a:p>
        </p:txBody>
      </p:sp>
      <p:sp>
        <p:nvSpPr>
          <p:cNvPr id="3" name="TextBox 2"/>
          <p:cNvSpPr txBox="1"/>
          <p:nvPr/>
        </p:nvSpPr>
        <p:spPr>
          <a:xfrm>
            <a:off x="162953" y="1624152"/>
            <a:ext cx="8123798" cy="3046988"/>
          </a:xfrm>
          <a:prstGeom prst="rect">
            <a:avLst/>
          </a:prstGeom>
          <a:noFill/>
        </p:spPr>
        <p:txBody>
          <a:bodyPr wrap="square" rtlCol="0">
            <a:spAutoFit/>
          </a:bodyPr>
          <a:lstStyle/>
          <a:p>
            <a:pPr lvl="0"/>
            <a:r>
              <a:rPr lang="en-GB" sz="2400" dirty="0">
                <a:cs typeface="Courier New" panose="02070309020205020404" pitchFamily="49" charset="0"/>
              </a:rPr>
              <a:t>The survival of </a:t>
            </a:r>
            <a:r>
              <a:rPr lang="en-GB" sz="2400" b="1" dirty="0">
                <a:cs typeface="Courier New" panose="02070309020205020404" pitchFamily="49" charset="0"/>
              </a:rPr>
              <a:t>women diagnosed in 1971</a:t>
            </a:r>
            <a:r>
              <a:rPr lang="en-GB" sz="2400" dirty="0">
                <a:cs typeface="Courier New" panose="02070309020205020404" pitchFamily="49" charset="0"/>
              </a:rPr>
              <a:t>, as computed with the </a:t>
            </a:r>
            <a:r>
              <a:rPr lang="en-GB" sz="2400" b="1" dirty="0" smtClean="0">
                <a:cs typeface="Courier New" panose="02070309020205020404" pitchFamily="49" charset="0"/>
              </a:rPr>
              <a:t>cohort </a:t>
            </a:r>
            <a:r>
              <a:rPr lang="en-GB" sz="2400" b="1" dirty="0">
                <a:cs typeface="Courier New" panose="02070309020205020404" pitchFamily="49" charset="0"/>
              </a:rPr>
              <a:t>approach</a:t>
            </a:r>
            <a:r>
              <a:rPr lang="en-GB" sz="2400" dirty="0">
                <a:cs typeface="Courier New" panose="02070309020205020404" pitchFamily="49" charset="0"/>
              </a:rPr>
              <a:t>, was</a:t>
            </a:r>
            <a:r>
              <a:rPr lang="en-GB" sz="2400" dirty="0" smtClean="0">
                <a:cs typeface="Courier New" panose="02070309020205020404" pitchFamily="49" charset="0"/>
              </a:rPr>
              <a:t>:</a:t>
            </a:r>
          </a:p>
          <a:p>
            <a:pPr lvl="0"/>
            <a:endParaRPr lang="en-GB" sz="2400" dirty="0">
              <a:cs typeface="Courier New" panose="02070309020205020404" pitchFamily="49" charset="0"/>
            </a:endParaRPr>
          </a:p>
          <a:p>
            <a:pPr lvl="0" algn="r"/>
            <a:r>
              <a:rPr lang="en-GB" sz="2400" b="1" dirty="0" smtClean="0">
                <a:cs typeface="Courier New" panose="02070309020205020404" pitchFamily="49" charset="0"/>
              </a:rPr>
              <a:t>	             one-year</a:t>
            </a:r>
            <a:r>
              <a:rPr lang="en-GB" sz="2400" dirty="0" smtClean="0">
                <a:cs typeface="Courier New" panose="02070309020205020404" pitchFamily="49" charset="0"/>
              </a:rPr>
              <a:t> </a:t>
            </a:r>
            <a:r>
              <a:rPr lang="en-GB" sz="2400" dirty="0">
                <a:cs typeface="Courier New" panose="02070309020205020404" pitchFamily="49" charset="0"/>
              </a:rPr>
              <a:t>survival: 	0.80 	(95% CI  0.79-0.81)</a:t>
            </a:r>
          </a:p>
          <a:p>
            <a:pPr lvl="0" algn="r"/>
            <a:r>
              <a:rPr lang="en-GB" sz="2400" b="1" dirty="0">
                <a:cs typeface="Courier New" panose="02070309020205020404" pitchFamily="49" charset="0"/>
              </a:rPr>
              <a:t>five-year</a:t>
            </a:r>
            <a:r>
              <a:rPr lang="en-GB" sz="2400" dirty="0">
                <a:cs typeface="Courier New" panose="02070309020205020404" pitchFamily="49" charset="0"/>
              </a:rPr>
              <a:t> survival: 	0.50 	(95% CI  0.48-0.51)</a:t>
            </a:r>
          </a:p>
          <a:p>
            <a:pPr lvl="0" algn="r"/>
            <a:r>
              <a:rPr lang="en-GB" sz="2400" b="1" dirty="0">
                <a:cs typeface="Courier New" panose="02070309020205020404" pitchFamily="49" charset="0"/>
              </a:rPr>
              <a:t>ten-year</a:t>
            </a:r>
            <a:r>
              <a:rPr lang="en-GB" sz="2400" dirty="0">
                <a:cs typeface="Courier New" panose="02070309020205020404" pitchFamily="49" charset="0"/>
              </a:rPr>
              <a:t> survival: 	0.35 	(95% CI  0.33-0.37)</a:t>
            </a:r>
          </a:p>
          <a:p>
            <a:pPr lvl="0" algn="r"/>
            <a:r>
              <a:rPr lang="en-GB" sz="2400" b="1" dirty="0">
                <a:cs typeface="Courier New" panose="02070309020205020404" pitchFamily="49" charset="0"/>
              </a:rPr>
              <a:t>fifteen-year</a:t>
            </a:r>
            <a:r>
              <a:rPr lang="en-GB" sz="2400" dirty="0">
                <a:cs typeface="Courier New" panose="02070309020205020404" pitchFamily="49" charset="0"/>
              </a:rPr>
              <a:t> survival: 	0.31 	(95% CI  0.31-0.33)</a:t>
            </a:r>
          </a:p>
          <a:p>
            <a:r>
              <a:rPr lang="en-GB" sz="2400" dirty="0">
                <a:cs typeface="Courier New" panose="02070309020205020404" pitchFamily="49" charset="0"/>
              </a:rPr>
              <a:t> </a:t>
            </a:r>
          </a:p>
        </p:txBody>
      </p:sp>
    </p:spTree>
    <p:extLst>
      <p:ext uri="{BB962C8B-B14F-4D97-AF65-F5344CB8AC3E}">
        <p14:creationId xmlns:p14="http://schemas.microsoft.com/office/powerpoint/2010/main" val="3525325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3"/>
          <p:cNvSpPr>
            <a:spLocks noGrp="1" noChangeArrowheads="1"/>
          </p:cNvSpPr>
          <p:nvPr>
            <p:ph type="body" idx="1"/>
          </p:nvPr>
        </p:nvSpPr>
        <p:spPr>
          <a:xfrm>
            <a:off x="107504" y="983412"/>
            <a:ext cx="8597900" cy="4252822"/>
          </a:xfrm>
        </p:spPr>
        <p:txBody>
          <a:bodyPr>
            <a:noAutofit/>
          </a:bodyPr>
          <a:lstStyle/>
          <a:p>
            <a:pPr>
              <a:buFont typeface="Wingdings" panose="05000000000000000000" pitchFamily="2" charset="2"/>
              <a:buChar char="§"/>
            </a:pPr>
            <a:r>
              <a:rPr lang="en-GB" sz="2000" b="1" dirty="0" smtClean="0">
                <a:solidFill>
                  <a:srgbClr val="3333FF"/>
                </a:solidFill>
                <a:latin typeface="Arial" charset="0"/>
              </a:rPr>
              <a:t>Net Survival </a:t>
            </a:r>
            <a:r>
              <a:rPr lang="en-GB" sz="2000" dirty="0" smtClean="0">
                <a:latin typeface="Arial" charset="0"/>
              </a:rPr>
              <a:t>deals with Competing Risk.</a:t>
            </a:r>
          </a:p>
          <a:p>
            <a:pPr>
              <a:buFont typeface="Wingdings" panose="05000000000000000000" pitchFamily="2" charset="2"/>
              <a:buChar char="§"/>
            </a:pPr>
            <a:endParaRPr lang="en-GB" sz="2000" b="1" dirty="0" smtClean="0">
              <a:solidFill>
                <a:srgbClr val="C00000"/>
              </a:solidFill>
              <a:latin typeface="Arial" charset="0"/>
            </a:endParaRPr>
          </a:p>
          <a:p>
            <a:pPr>
              <a:lnSpc>
                <a:spcPct val="150000"/>
              </a:lnSpc>
              <a:buFont typeface="Wingdings" pitchFamily="2" charset="2"/>
              <a:buChar char="§"/>
            </a:pPr>
            <a:r>
              <a:rPr lang="en-GB" sz="2000" b="1" dirty="0" err="1" smtClean="0">
                <a:solidFill>
                  <a:srgbClr val="C00000"/>
                </a:solidFill>
                <a:latin typeface="Arial" charset="0"/>
              </a:rPr>
              <a:t>Pohar</a:t>
            </a:r>
            <a:r>
              <a:rPr lang="en-GB" sz="2000" b="1" dirty="0" smtClean="0">
                <a:solidFill>
                  <a:srgbClr val="C00000"/>
                </a:solidFill>
                <a:latin typeface="Arial" charset="0"/>
              </a:rPr>
              <a:t> </a:t>
            </a:r>
            <a:r>
              <a:rPr lang="en-GB" sz="2000" b="1" dirty="0" err="1" smtClean="0">
                <a:solidFill>
                  <a:srgbClr val="C00000"/>
                </a:solidFill>
                <a:latin typeface="Arial" charset="0"/>
              </a:rPr>
              <a:t>Perme</a:t>
            </a:r>
            <a:r>
              <a:rPr lang="en-GB" sz="2000" b="1" dirty="0" smtClean="0">
                <a:solidFill>
                  <a:srgbClr val="C00000"/>
                </a:solidFill>
                <a:latin typeface="Arial" charset="0"/>
              </a:rPr>
              <a:t>...to deal with censoring (IPCW): because the probability of death is increased for the majority of cancer sites during the first years of follow-up.  </a:t>
            </a:r>
          </a:p>
          <a:p>
            <a:pPr marL="0" indent="0">
              <a:lnSpc>
                <a:spcPct val="150000"/>
              </a:lnSpc>
              <a:buNone/>
            </a:pPr>
            <a:endParaRPr lang="en-GB" sz="2000" b="1" dirty="0">
              <a:solidFill>
                <a:srgbClr val="C00000"/>
              </a:solidFill>
              <a:latin typeface="Arial" charset="0"/>
            </a:endParaRPr>
          </a:p>
          <a:p>
            <a:pPr>
              <a:lnSpc>
                <a:spcPct val="150000"/>
              </a:lnSpc>
              <a:buFont typeface="Wingdings" pitchFamily="2" charset="2"/>
              <a:buChar char="§"/>
            </a:pPr>
            <a:r>
              <a:rPr lang="en-GB" sz="2000" b="1" dirty="0" smtClean="0">
                <a:solidFill>
                  <a:srgbClr val="C00000"/>
                </a:solidFill>
                <a:latin typeface="Arial" charset="0"/>
              </a:rPr>
              <a:t>OK, great. But …</a:t>
            </a:r>
          </a:p>
          <a:p>
            <a:pPr>
              <a:lnSpc>
                <a:spcPct val="150000"/>
              </a:lnSpc>
              <a:buFont typeface="Wingdings" pitchFamily="2" charset="2"/>
              <a:buChar char="§"/>
            </a:pPr>
            <a:endParaRPr lang="en-GB" sz="2000" dirty="0" smtClean="0">
              <a:latin typeface="Arial" charset="0"/>
            </a:endParaRPr>
          </a:p>
          <a:p>
            <a:pPr>
              <a:lnSpc>
                <a:spcPct val="150000"/>
              </a:lnSpc>
              <a:buFont typeface="Wingdings" pitchFamily="2" charset="2"/>
              <a:buChar char="§"/>
            </a:pPr>
            <a:r>
              <a:rPr lang="en-GB" sz="2000" dirty="0" smtClean="0">
                <a:latin typeface="Arial" charset="0"/>
              </a:rPr>
              <a:t>The </a:t>
            </a:r>
            <a:r>
              <a:rPr lang="en-GB" sz="2000" b="1" dirty="0" smtClean="0">
                <a:solidFill>
                  <a:srgbClr val="009900"/>
                </a:solidFill>
                <a:latin typeface="Arial" charset="0"/>
              </a:rPr>
              <a:t>excess risk of death </a:t>
            </a:r>
            <a:r>
              <a:rPr lang="en-GB" sz="2000" dirty="0" smtClean="0">
                <a:latin typeface="Arial" charset="0"/>
              </a:rPr>
              <a:t>from cancer is itself often </a:t>
            </a:r>
            <a:r>
              <a:rPr lang="en-GB" sz="2000" b="1" dirty="0" smtClean="0">
                <a:solidFill>
                  <a:srgbClr val="009900"/>
                </a:solidFill>
                <a:latin typeface="Arial" charset="0"/>
              </a:rPr>
              <a:t>dependent from the structure of AGE of the Background POPULATION</a:t>
            </a:r>
            <a:r>
              <a:rPr lang="en-GB" sz="2000" dirty="0" smtClean="0">
                <a:latin typeface="Arial" charset="0"/>
              </a:rPr>
              <a:t>.</a:t>
            </a:r>
          </a:p>
          <a:p>
            <a:pPr>
              <a:lnSpc>
                <a:spcPct val="150000"/>
              </a:lnSpc>
              <a:buFont typeface="Wingdings" pitchFamily="2" charset="2"/>
              <a:buChar char="§"/>
            </a:pPr>
            <a:endParaRPr lang="en-GB" sz="2000" dirty="0" smtClean="0">
              <a:latin typeface="Arial" charset="0"/>
            </a:endParaRPr>
          </a:p>
          <a:p>
            <a:pPr>
              <a:lnSpc>
                <a:spcPct val="150000"/>
              </a:lnSpc>
              <a:buFont typeface="Wingdings" pitchFamily="2" charset="2"/>
              <a:buChar char="§"/>
            </a:pPr>
            <a:endParaRPr lang="en-GB" sz="2000" dirty="0">
              <a:latin typeface="Arial" charset="0"/>
            </a:endParaRPr>
          </a:p>
          <a:p>
            <a:pPr>
              <a:lnSpc>
                <a:spcPct val="150000"/>
              </a:lnSpc>
              <a:buFont typeface="Wingdings" pitchFamily="2" charset="2"/>
              <a:buChar char="§"/>
            </a:pPr>
            <a:endParaRPr lang="en-GB" sz="2000" dirty="0" smtClean="0">
              <a:latin typeface="Arial" charset="0"/>
            </a:endParaRPr>
          </a:p>
          <a:p>
            <a:pPr>
              <a:buFont typeface="Wingdings" pitchFamily="2" charset="2"/>
              <a:buChar char="§"/>
            </a:pPr>
            <a:endParaRPr lang="en-GB" sz="2000" dirty="0" smtClean="0">
              <a:latin typeface="Arial" charset="0"/>
            </a:endParaRPr>
          </a:p>
          <a:p>
            <a:pPr lvl="1">
              <a:lnSpc>
                <a:spcPct val="150000"/>
              </a:lnSpc>
              <a:buFont typeface="Wingdings" pitchFamily="2" charset="2"/>
              <a:buChar char="§"/>
            </a:pPr>
            <a:endParaRPr lang="en-GB" sz="1600" dirty="0" smtClean="0">
              <a:latin typeface="Arial" charset="0"/>
            </a:endParaRPr>
          </a:p>
          <a:p>
            <a:pPr>
              <a:lnSpc>
                <a:spcPct val="150000"/>
              </a:lnSpc>
              <a:buFont typeface="Wingdings" pitchFamily="2" charset="2"/>
              <a:buChar char="§"/>
            </a:pPr>
            <a:endParaRPr lang="en-GB" sz="2000" b="1" dirty="0" smtClean="0">
              <a:solidFill>
                <a:srgbClr val="C00000"/>
              </a:solidFill>
              <a:latin typeface="Arial" charset="0"/>
            </a:endParaRPr>
          </a:p>
          <a:p>
            <a:pPr eaLnBrk="1" hangingPunct="1">
              <a:lnSpc>
                <a:spcPct val="150000"/>
              </a:lnSpc>
              <a:buFont typeface="Wingdings" pitchFamily="2" charset="2"/>
              <a:buChar char="§"/>
            </a:pPr>
            <a:endParaRPr lang="en-GB" sz="2000" dirty="0" smtClean="0">
              <a:latin typeface="Arial" charset="0"/>
            </a:endParaRPr>
          </a:p>
        </p:txBody>
      </p:sp>
      <p:sp>
        <p:nvSpPr>
          <p:cNvPr id="3" name="Text Box 2"/>
          <p:cNvSpPr txBox="1">
            <a:spLocks noChangeArrowheads="1"/>
          </p:cNvSpPr>
          <p:nvPr/>
        </p:nvSpPr>
        <p:spPr bwMode="auto">
          <a:xfrm>
            <a:off x="107504" y="214164"/>
            <a:ext cx="2257477" cy="461665"/>
          </a:xfrm>
          <a:prstGeom prst="rect">
            <a:avLst/>
          </a:prstGeom>
          <a:noFill/>
          <a:ln w="9525">
            <a:noFill/>
            <a:miter lim="800000"/>
            <a:headEnd/>
            <a:tailEnd/>
          </a:ln>
          <a:effectLst/>
        </p:spPr>
        <p:txBody>
          <a:bodyPr wrap="none">
            <a:spAutoFit/>
          </a:bodyPr>
          <a:lstStyle/>
          <a:p>
            <a:r>
              <a:rPr lang="en-GB" sz="2400" dirty="0" smtClean="0">
                <a:latin typeface="Arial Black" pitchFamily="34" charset="0"/>
              </a:rPr>
              <a:t>Introduction</a:t>
            </a:r>
            <a:endParaRPr lang="en-GB" sz="2400" dirty="0">
              <a:latin typeface="Arial Black" pitchFamily="34" charset="0"/>
            </a:endParaRPr>
          </a:p>
        </p:txBody>
      </p:sp>
    </p:spTree>
    <p:extLst>
      <p:ext uri="{BB962C8B-B14F-4D97-AF65-F5344CB8AC3E}">
        <p14:creationId xmlns:p14="http://schemas.microsoft.com/office/powerpoint/2010/main" val="40684068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3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0"/>
            <a:ext cx="8879503" cy="1143000"/>
          </a:xfrm>
        </p:spPr>
        <p:txBody>
          <a:bodyPr/>
          <a:lstStyle/>
          <a:p>
            <a:r>
              <a:rPr lang="en-US" dirty="0" smtClean="0"/>
              <a:t>Period approach, 1986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2740378"/>
          </a:xfrm>
          <a:prstGeom prst="rect">
            <a:avLst/>
          </a:prstGeom>
        </p:spPr>
      </p:pic>
      <p:sp>
        <p:nvSpPr>
          <p:cNvPr id="3" name="TextBox 2"/>
          <p:cNvSpPr txBox="1"/>
          <p:nvPr/>
        </p:nvSpPr>
        <p:spPr>
          <a:xfrm>
            <a:off x="-630" y="3957941"/>
            <a:ext cx="9144630" cy="2308324"/>
          </a:xfrm>
          <a:prstGeom prst="rect">
            <a:avLst/>
          </a:prstGeom>
          <a:noFill/>
        </p:spPr>
        <p:txBody>
          <a:bodyPr wrap="square" rtlCol="0">
            <a:spAutoFit/>
          </a:bodyPr>
          <a:lstStyle/>
          <a:p>
            <a:r>
              <a:rPr lang="en-GB" b="1" dirty="0" smtClean="0"/>
              <a:t>JUSTIFICATION: </a:t>
            </a:r>
          </a:p>
          <a:p>
            <a:endParaRPr lang="en-GB" b="1" dirty="0" smtClean="0"/>
          </a:p>
          <a:p>
            <a:r>
              <a:rPr lang="en-GB" dirty="0" smtClean="0"/>
              <a:t>Need of </a:t>
            </a:r>
            <a:r>
              <a:rPr lang="en-GB" b="1" dirty="0" smtClean="0">
                <a:solidFill>
                  <a:srgbClr val="3333FF"/>
                </a:solidFill>
              </a:rPr>
              <a:t>UPDATED SURVIVAL estimates </a:t>
            </a:r>
            <a:r>
              <a:rPr lang="en-GB" dirty="0" smtClean="0"/>
              <a:t>that account for recent </a:t>
            </a:r>
            <a:r>
              <a:rPr lang="en-GB" b="1" dirty="0" smtClean="0">
                <a:solidFill>
                  <a:srgbClr val="FF0000"/>
                </a:solidFill>
              </a:rPr>
              <a:t>improvements in treatment</a:t>
            </a:r>
          </a:p>
          <a:p>
            <a:endParaRPr lang="en-GB" dirty="0" smtClean="0"/>
          </a:p>
          <a:p>
            <a:pPr marL="285750" indent="-285750">
              <a:buFont typeface="Arial" panose="020B0604020202020204" pitchFamily="34" charset="0"/>
              <a:buChar char="•"/>
            </a:pPr>
            <a:r>
              <a:rPr lang="en-GB" dirty="0" smtClean="0"/>
              <a:t>All observations included in the analysis are </a:t>
            </a:r>
            <a:r>
              <a:rPr lang="en-GB" b="1" dirty="0" smtClean="0">
                <a:solidFill>
                  <a:srgbClr val="3333FF"/>
                </a:solidFill>
              </a:rPr>
              <a:t>LEFT TRUNCATED and RIGHT CENSORED at 1986</a:t>
            </a:r>
          </a:p>
          <a:p>
            <a:pPr marL="285750" indent="-285750">
              <a:buFont typeface="Arial" panose="020B0604020202020204" pitchFamily="34" charset="0"/>
              <a:buChar char="•"/>
            </a:pPr>
            <a:r>
              <a:rPr lang="en-GB" dirty="0" smtClean="0"/>
              <a:t>Then  from the survivors of the cohort of 1971 we will have </a:t>
            </a:r>
            <a:r>
              <a:rPr lang="en-GB" b="1" dirty="0" smtClean="0"/>
              <a:t>15 years of follow-up </a:t>
            </a:r>
            <a:r>
              <a:rPr lang="en-GB" dirty="0" smtClean="0"/>
              <a:t>(5480 days)</a:t>
            </a:r>
          </a:p>
          <a:p>
            <a:pPr marL="285750" indent="-285750">
              <a:buFont typeface="Arial" panose="020B0604020202020204" pitchFamily="34" charset="0"/>
              <a:buChar char="•"/>
            </a:pPr>
            <a:r>
              <a:rPr lang="en-GB" b="1" dirty="0" smtClean="0"/>
              <a:t>STNS account for the informative censoring  </a:t>
            </a:r>
          </a:p>
          <a:p>
            <a:r>
              <a:rPr lang="en-GB" dirty="0"/>
              <a:t> </a:t>
            </a:r>
            <a:r>
              <a:rPr lang="en-GB" dirty="0" smtClean="0"/>
              <a:t>    (cancer deaths that occurs during the first years following diagnosis)</a:t>
            </a:r>
          </a:p>
        </p:txBody>
      </p:sp>
      <p:sp>
        <p:nvSpPr>
          <p:cNvPr id="5" name="Rectangle 4"/>
          <p:cNvSpPr/>
          <p:nvPr/>
        </p:nvSpPr>
        <p:spPr>
          <a:xfrm>
            <a:off x="4460711" y="1299115"/>
            <a:ext cx="4251968" cy="2513760"/>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03558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160338"/>
            <a:ext cx="8879503" cy="1143000"/>
          </a:xfrm>
        </p:spPr>
        <p:txBody>
          <a:bodyPr/>
          <a:lstStyle/>
          <a:p>
            <a:r>
              <a:rPr lang="en-US" dirty="0" smtClean="0"/>
              <a:t>Period approach, 1986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2267576"/>
          </a:xfrm>
          <a:prstGeom prst="rect">
            <a:avLst/>
          </a:prstGeom>
        </p:spPr>
      </p:pic>
      <p:sp>
        <p:nvSpPr>
          <p:cNvPr id="3" name="Rectangle 2"/>
          <p:cNvSpPr/>
          <p:nvPr/>
        </p:nvSpPr>
        <p:spPr>
          <a:xfrm>
            <a:off x="276225" y="3520291"/>
            <a:ext cx="7639050" cy="2585323"/>
          </a:xfrm>
          <a:prstGeom prst="rect">
            <a:avLst/>
          </a:prstGeom>
        </p:spPr>
        <p:txBody>
          <a:bodyPr wrap="square">
            <a:spAutoFit/>
          </a:bodyPr>
          <a:lstStyle/>
          <a:p>
            <a:r>
              <a:rPr lang="en-GB" b="1" dirty="0" smtClean="0"/>
              <a:t>*Period </a:t>
            </a:r>
            <a:r>
              <a:rPr lang="en-GB" b="1" dirty="0"/>
              <a:t>approach 1986	</a:t>
            </a:r>
          </a:p>
          <a:p>
            <a:r>
              <a:rPr lang="en-GB" dirty="0" err="1"/>
              <a:t>stset</a:t>
            </a:r>
            <a:r>
              <a:rPr lang="en-GB" dirty="0"/>
              <a:t> </a:t>
            </a:r>
            <a:r>
              <a:rPr lang="en-GB" dirty="0" err="1"/>
              <a:t>finmdy</a:t>
            </a:r>
            <a:r>
              <a:rPr lang="en-GB" dirty="0"/>
              <a:t>, fail(dead==1) origin(time </a:t>
            </a:r>
            <a:r>
              <a:rPr lang="en-GB" dirty="0" err="1"/>
              <a:t>diagmdy</a:t>
            </a:r>
            <a:r>
              <a:rPr lang="en-GB" dirty="0"/>
              <a:t>) ///</a:t>
            </a:r>
          </a:p>
          <a:p>
            <a:r>
              <a:rPr lang="en-GB" dirty="0"/>
              <a:t>	</a:t>
            </a:r>
            <a:r>
              <a:rPr lang="en-GB" b="1" dirty="0"/>
              <a:t>enter(time </a:t>
            </a:r>
            <a:r>
              <a:rPr lang="en-GB" b="1" dirty="0" err="1"/>
              <a:t>mdy</a:t>
            </a:r>
            <a:r>
              <a:rPr lang="en-GB" b="1" dirty="0"/>
              <a:t>(1, 1, 1986)) exit(time </a:t>
            </a:r>
            <a:r>
              <a:rPr lang="en-GB" b="1" dirty="0" err="1"/>
              <a:t>mdy</a:t>
            </a:r>
            <a:r>
              <a:rPr lang="en-GB" b="1" dirty="0"/>
              <a:t>(12, 31, 1986))</a:t>
            </a:r>
          </a:p>
          <a:p>
            <a:endParaRPr lang="en-GB" dirty="0"/>
          </a:p>
          <a:p>
            <a:r>
              <a:rPr lang="en-GB" dirty="0" err="1"/>
              <a:t>stns</a:t>
            </a:r>
            <a:r>
              <a:rPr lang="en-GB" dirty="0"/>
              <a:t> list using </a:t>
            </a:r>
            <a:r>
              <a:rPr lang="en-GB" dirty="0" err="1"/>
              <a:t>lifetable_stns.dta</a:t>
            </a:r>
            <a:r>
              <a:rPr lang="en-GB" dirty="0"/>
              <a:t>, ///</a:t>
            </a:r>
          </a:p>
          <a:p>
            <a:r>
              <a:rPr lang="en-GB" dirty="0"/>
              <a:t>	age(</a:t>
            </a:r>
            <a:r>
              <a:rPr lang="en-GB" dirty="0" err="1"/>
              <a:t>agediagindays</a:t>
            </a:r>
            <a:r>
              <a:rPr lang="en-GB" dirty="0"/>
              <a:t>=_age) period(</a:t>
            </a:r>
            <a:r>
              <a:rPr lang="en-GB" dirty="0" err="1"/>
              <a:t>diagmdy</a:t>
            </a:r>
            <a:r>
              <a:rPr lang="en-GB" dirty="0"/>
              <a:t>=</a:t>
            </a:r>
            <a:r>
              <a:rPr lang="en-GB" dirty="0" err="1"/>
              <a:t>yearindays</a:t>
            </a:r>
            <a:r>
              <a:rPr lang="en-GB" dirty="0"/>
              <a:t>) ///</a:t>
            </a:r>
          </a:p>
          <a:p>
            <a:r>
              <a:rPr lang="en-GB" dirty="0"/>
              <a:t>	</a:t>
            </a:r>
            <a:r>
              <a:rPr lang="en-GB" b="1" dirty="0" err="1"/>
              <a:t>begintime</a:t>
            </a:r>
            <a:r>
              <a:rPr lang="en-GB" b="1" dirty="0"/>
              <a:t>(origin)</a:t>
            </a:r>
            <a:r>
              <a:rPr lang="en-GB" dirty="0"/>
              <a:t> strata(sex dep) rate(</a:t>
            </a:r>
            <a:r>
              <a:rPr lang="en-GB" dirty="0" err="1"/>
              <a:t>rate_day</a:t>
            </a:r>
            <a:r>
              <a:rPr lang="en-GB" dirty="0"/>
              <a:t>) ///</a:t>
            </a:r>
          </a:p>
          <a:p>
            <a:r>
              <a:rPr lang="en-GB" dirty="0"/>
              <a:t>	</a:t>
            </a:r>
            <a:r>
              <a:rPr lang="en-GB" b="1" dirty="0"/>
              <a:t>at(.5 1 5 10 15</a:t>
            </a:r>
            <a:r>
              <a:rPr lang="en-GB" dirty="0"/>
              <a:t>, </a:t>
            </a:r>
            <a:r>
              <a:rPr lang="en-GB" dirty="0" err="1"/>
              <a:t>scalefactor</a:t>
            </a:r>
            <a:r>
              <a:rPr lang="en-GB" dirty="0"/>
              <a:t>(365.25) unit(year)) </a:t>
            </a:r>
            <a:r>
              <a:rPr lang="en-GB" b="1" dirty="0" err="1"/>
              <a:t>end_followup</a:t>
            </a:r>
            <a:r>
              <a:rPr lang="en-GB" b="1" dirty="0"/>
              <a:t>(5480)</a:t>
            </a:r>
            <a:r>
              <a:rPr lang="en-GB" dirty="0"/>
              <a:t> ///</a:t>
            </a:r>
          </a:p>
          <a:p>
            <a:r>
              <a:rPr lang="en-GB" dirty="0"/>
              <a:t> 	saving(period_1986, replace)</a:t>
            </a:r>
          </a:p>
        </p:txBody>
      </p:sp>
      <p:sp>
        <p:nvSpPr>
          <p:cNvPr id="5" name="Rectangle 4"/>
          <p:cNvSpPr/>
          <p:nvPr/>
        </p:nvSpPr>
        <p:spPr>
          <a:xfrm>
            <a:off x="704849" y="4075112"/>
            <a:ext cx="5553075" cy="40163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704850" y="5170488"/>
            <a:ext cx="1800226" cy="31844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5038847" y="5488928"/>
            <a:ext cx="2191323" cy="31432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V="1">
            <a:off x="2505076" y="3609975"/>
            <a:ext cx="4010024" cy="15478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6497442" y="3314612"/>
            <a:ext cx="2646558" cy="1200329"/>
          </a:xfrm>
          <a:prstGeom prst="rect">
            <a:avLst/>
          </a:prstGeom>
          <a:noFill/>
        </p:spPr>
        <p:txBody>
          <a:bodyPr wrap="none" rtlCol="0">
            <a:spAutoFit/>
          </a:bodyPr>
          <a:lstStyle/>
          <a:p>
            <a:r>
              <a:rPr lang="en-GB" b="1" dirty="0" err="1" smtClean="0"/>
              <a:t>Pohar-Perme</a:t>
            </a:r>
            <a:r>
              <a:rPr lang="en-GB" dirty="0" smtClean="0"/>
              <a:t> estimate:</a:t>
            </a:r>
          </a:p>
          <a:p>
            <a:r>
              <a:rPr lang="en-GB" dirty="0" smtClean="0"/>
              <a:t>Needs to account for </a:t>
            </a:r>
          </a:p>
          <a:p>
            <a:r>
              <a:rPr lang="en-GB" b="1" dirty="0" smtClean="0"/>
              <a:t>Informative censoring </a:t>
            </a:r>
          </a:p>
          <a:p>
            <a:r>
              <a:rPr lang="en-GB" dirty="0" smtClean="0"/>
              <a:t>from the date of diagnosis</a:t>
            </a:r>
            <a:endParaRPr lang="en-GB" dirty="0"/>
          </a:p>
        </p:txBody>
      </p:sp>
      <p:cxnSp>
        <p:nvCxnSpPr>
          <p:cNvPr id="11" name="Straight Arrow Connector 10"/>
          <p:cNvCxnSpPr/>
          <p:nvPr/>
        </p:nvCxnSpPr>
        <p:spPr>
          <a:xfrm flipV="1">
            <a:off x="5133403" y="5119596"/>
            <a:ext cx="1771650" cy="33355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905053" y="4917043"/>
            <a:ext cx="977575" cy="369332"/>
          </a:xfrm>
          <a:prstGeom prst="rect">
            <a:avLst/>
          </a:prstGeom>
          <a:noFill/>
        </p:spPr>
        <p:txBody>
          <a:bodyPr wrap="none" rtlCol="0">
            <a:spAutoFit/>
          </a:bodyPr>
          <a:lstStyle/>
          <a:p>
            <a:r>
              <a:rPr lang="en-GB" b="1" dirty="0" smtClean="0"/>
              <a:t>15 years</a:t>
            </a:r>
            <a:endParaRPr lang="en-GB" b="1" dirty="0"/>
          </a:p>
        </p:txBody>
      </p:sp>
      <p:sp>
        <p:nvSpPr>
          <p:cNvPr id="12" name="Rectangle 11"/>
          <p:cNvSpPr/>
          <p:nvPr/>
        </p:nvSpPr>
        <p:spPr>
          <a:xfrm>
            <a:off x="4460711" y="1299115"/>
            <a:ext cx="4251968" cy="2054397"/>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141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0" grpId="0"/>
      <p:bldP spid="13"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160338"/>
            <a:ext cx="8879503" cy="1143000"/>
          </a:xfrm>
        </p:spPr>
        <p:txBody>
          <a:bodyPr/>
          <a:lstStyle/>
          <a:p>
            <a:r>
              <a:rPr lang="en-US" dirty="0" smtClean="0"/>
              <a:t>Period approach, 1986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210514"/>
          </a:xfrm>
          <a:prstGeom prst="rect">
            <a:avLst/>
          </a:prstGeom>
        </p:spPr>
      </p:pic>
      <p:sp>
        <p:nvSpPr>
          <p:cNvPr id="8" name="TextBox 7"/>
          <p:cNvSpPr txBox="1"/>
          <p:nvPr/>
        </p:nvSpPr>
        <p:spPr>
          <a:xfrm>
            <a:off x="496711" y="5248739"/>
            <a:ext cx="8365816" cy="1477328"/>
          </a:xfrm>
          <a:prstGeom prst="rect">
            <a:avLst/>
          </a:prstGeom>
          <a:solidFill>
            <a:srgbClr val="FFFF00"/>
          </a:solidFill>
        </p:spPr>
        <p:txBody>
          <a:bodyPr wrap="none" rtlCol="0">
            <a:spAutoFit/>
          </a:bodyPr>
          <a:lstStyle/>
          <a:p>
            <a:endParaRPr lang="en-GB" dirty="0" smtClean="0"/>
          </a:p>
          <a:p>
            <a:r>
              <a:rPr lang="en-GB" dirty="0" smtClean="0"/>
              <a:t>The </a:t>
            </a:r>
            <a:r>
              <a:rPr lang="en-GB" b="1" dirty="0" smtClean="0"/>
              <a:t>PERIOD </a:t>
            </a:r>
            <a:r>
              <a:rPr lang="en-GB" dirty="0" smtClean="0"/>
              <a:t>approach corresponds to the </a:t>
            </a:r>
            <a:r>
              <a:rPr lang="en-GB" b="1" dirty="0" smtClean="0"/>
              <a:t>survival which would be observed</a:t>
            </a:r>
            <a:r>
              <a:rPr lang="en-GB" dirty="0" smtClean="0"/>
              <a:t> amongst </a:t>
            </a:r>
          </a:p>
          <a:p>
            <a:r>
              <a:rPr lang="en-GB" b="1" dirty="0" smtClean="0"/>
              <a:t>NEWLY DIAGNOSED patients </a:t>
            </a:r>
            <a:r>
              <a:rPr lang="en-GB" dirty="0" smtClean="0"/>
              <a:t>if the currently observed conditional survival probabilities</a:t>
            </a:r>
          </a:p>
          <a:p>
            <a:r>
              <a:rPr lang="en-GB" dirty="0"/>
              <a:t>w</a:t>
            </a:r>
            <a:r>
              <a:rPr lang="en-GB" dirty="0" smtClean="0"/>
              <a:t>ere to remain constant.</a:t>
            </a:r>
          </a:p>
          <a:p>
            <a:endParaRPr lang="en-GB" dirty="0"/>
          </a:p>
        </p:txBody>
      </p:sp>
      <p:sp>
        <p:nvSpPr>
          <p:cNvPr id="5" name="Rectangle 4"/>
          <p:cNvSpPr/>
          <p:nvPr/>
        </p:nvSpPr>
        <p:spPr>
          <a:xfrm>
            <a:off x="4460711" y="1397479"/>
            <a:ext cx="4251968" cy="3851260"/>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7024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160338"/>
            <a:ext cx="8879503" cy="1143000"/>
          </a:xfrm>
        </p:spPr>
        <p:txBody>
          <a:bodyPr/>
          <a:lstStyle/>
          <a:p>
            <a:r>
              <a:rPr lang="en-US" dirty="0" smtClean="0"/>
              <a:t>Period approach, 1986</a:t>
            </a:r>
            <a:endParaRPr lang="en-US" dirty="0"/>
          </a:p>
        </p:txBody>
      </p:sp>
      <p:sp>
        <p:nvSpPr>
          <p:cNvPr id="3" name="TextBox 2"/>
          <p:cNvSpPr txBox="1"/>
          <p:nvPr/>
        </p:nvSpPr>
        <p:spPr>
          <a:xfrm>
            <a:off x="426721" y="1576527"/>
            <a:ext cx="7764779" cy="4524315"/>
          </a:xfrm>
          <a:prstGeom prst="rect">
            <a:avLst/>
          </a:prstGeom>
          <a:noFill/>
        </p:spPr>
        <p:txBody>
          <a:bodyPr wrap="square" rtlCol="0">
            <a:spAutoFit/>
          </a:bodyPr>
          <a:lstStyle/>
          <a:p>
            <a:pPr lvl="0"/>
            <a:r>
              <a:rPr lang="en-GB" sz="2400" b="1" dirty="0" smtClean="0">
                <a:cs typeface="Courier New" panose="02070309020205020404" pitchFamily="49" charset="0"/>
              </a:rPr>
              <a:t>In </a:t>
            </a:r>
            <a:r>
              <a:rPr lang="en-GB" sz="2400" b="1" dirty="0">
                <a:cs typeface="Courier New" panose="02070309020205020404" pitchFamily="49" charset="0"/>
              </a:rPr>
              <a:t>1986, </a:t>
            </a:r>
            <a:r>
              <a:rPr lang="en-GB" sz="2400" dirty="0">
                <a:cs typeface="Courier New" panose="02070309020205020404" pitchFamily="49" charset="0"/>
              </a:rPr>
              <a:t>the predicted survival for women with breast cancer, obtained through </a:t>
            </a:r>
            <a:r>
              <a:rPr lang="en-GB" sz="2400" b="1" dirty="0">
                <a:cs typeface="Courier New" panose="02070309020205020404" pitchFamily="49" charset="0"/>
              </a:rPr>
              <a:t>period </a:t>
            </a:r>
            <a:r>
              <a:rPr lang="en-GB" sz="2400" b="1" dirty="0" smtClean="0">
                <a:cs typeface="Courier New" panose="02070309020205020404" pitchFamily="49" charset="0"/>
              </a:rPr>
              <a:t>analysis</a:t>
            </a:r>
            <a:r>
              <a:rPr lang="en-GB" sz="2400" dirty="0" smtClean="0">
                <a:cs typeface="Courier New" panose="02070309020205020404" pitchFamily="49" charset="0"/>
              </a:rPr>
              <a:t>:</a:t>
            </a:r>
          </a:p>
          <a:p>
            <a:pPr lvl="0"/>
            <a:endParaRPr lang="en-GB" sz="2400" dirty="0">
              <a:cs typeface="Courier New" panose="02070309020205020404" pitchFamily="49" charset="0"/>
            </a:endParaRPr>
          </a:p>
          <a:p>
            <a:pPr lvl="0" algn="r"/>
            <a:r>
              <a:rPr lang="en-GB" sz="2400" b="1" dirty="0" smtClean="0">
                <a:cs typeface="Courier New" panose="02070309020205020404" pitchFamily="49" charset="0"/>
              </a:rPr>
              <a:t>             one-year</a:t>
            </a:r>
            <a:r>
              <a:rPr lang="en-GB" sz="2400" dirty="0" smtClean="0">
                <a:cs typeface="Courier New" panose="02070309020205020404" pitchFamily="49" charset="0"/>
              </a:rPr>
              <a:t> </a:t>
            </a:r>
            <a:r>
              <a:rPr lang="en-GB" sz="2400" dirty="0">
                <a:cs typeface="Courier New" panose="02070309020205020404" pitchFamily="49" charset="0"/>
              </a:rPr>
              <a:t>survival: 	0.88 	(95% CI  0.87-0.88)</a:t>
            </a:r>
          </a:p>
          <a:p>
            <a:pPr lvl="0" algn="r"/>
            <a:r>
              <a:rPr lang="en-GB" sz="2400" b="1" dirty="0">
                <a:cs typeface="Courier New" panose="02070309020205020404" pitchFamily="49" charset="0"/>
              </a:rPr>
              <a:t>five-year</a:t>
            </a:r>
            <a:r>
              <a:rPr lang="en-GB" sz="2400" dirty="0">
                <a:cs typeface="Courier New" panose="02070309020205020404" pitchFamily="49" charset="0"/>
              </a:rPr>
              <a:t> survival: 	0.63 	(95% CI  0.62-0.64)</a:t>
            </a:r>
          </a:p>
          <a:p>
            <a:pPr lvl="0" algn="r"/>
            <a:r>
              <a:rPr lang="en-GB" sz="2400" b="1" dirty="0" smtClean="0">
                <a:cs typeface="Courier New" panose="02070309020205020404" pitchFamily="49" charset="0"/>
              </a:rPr>
              <a:t>       ten-year</a:t>
            </a:r>
            <a:r>
              <a:rPr lang="en-GB" sz="2400" dirty="0" smtClean="0">
                <a:cs typeface="Courier New" panose="02070309020205020404" pitchFamily="49" charset="0"/>
              </a:rPr>
              <a:t> </a:t>
            </a:r>
            <a:r>
              <a:rPr lang="en-GB" sz="2400" dirty="0">
                <a:cs typeface="Courier New" panose="02070309020205020404" pitchFamily="49" charset="0"/>
              </a:rPr>
              <a:t>survival: 	0.48 	(95% CI  0.46-0.50)</a:t>
            </a:r>
          </a:p>
          <a:p>
            <a:pPr lvl="0" algn="r"/>
            <a:r>
              <a:rPr lang="en-GB" sz="2400" b="1" dirty="0" smtClean="0">
                <a:cs typeface="Courier New" panose="02070309020205020404" pitchFamily="49" charset="0"/>
              </a:rPr>
              <a:t> fifteen-year </a:t>
            </a:r>
            <a:r>
              <a:rPr lang="en-GB" sz="2400" dirty="0">
                <a:cs typeface="Courier New" panose="02070309020205020404" pitchFamily="49" charset="0"/>
              </a:rPr>
              <a:t>survival: 	0.41 	(95% CI  0.39-0.44)</a:t>
            </a:r>
          </a:p>
          <a:p>
            <a:r>
              <a:rPr lang="en-GB" sz="2400" dirty="0">
                <a:cs typeface="Courier New" panose="02070309020205020404" pitchFamily="49" charset="0"/>
              </a:rPr>
              <a:t> </a:t>
            </a:r>
          </a:p>
          <a:p>
            <a:r>
              <a:rPr lang="en-GB" sz="1600" dirty="0">
                <a:cs typeface="Courier New" panose="02070309020205020404" pitchFamily="49" charset="0"/>
              </a:rPr>
              <a:t> </a:t>
            </a:r>
            <a:r>
              <a:rPr lang="en-GB" sz="1600" dirty="0" smtClean="0">
                <a:cs typeface="Courier New" panose="02070309020205020404" pitchFamily="49" charset="0"/>
              </a:rPr>
              <a:t>In situations where </a:t>
            </a:r>
            <a:r>
              <a:rPr lang="en-GB" sz="1600" b="1" dirty="0" smtClean="0">
                <a:cs typeface="Courier New" panose="02070309020205020404" pitchFamily="49" charset="0"/>
              </a:rPr>
              <a:t>SURVIVAL is improving over time</a:t>
            </a:r>
            <a:r>
              <a:rPr lang="en-GB" sz="1600" dirty="0" smtClean="0">
                <a:cs typeface="Courier New" panose="02070309020205020404" pitchFamily="49" charset="0"/>
              </a:rPr>
              <a:t> the PERIOD approach will always be    lower than the corresponding cohort estimate. </a:t>
            </a:r>
          </a:p>
          <a:p>
            <a:endParaRPr lang="en-GB" sz="1600" dirty="0">
              <a:cs typeface="Courier New" panose="02070309020205020404" pitchFamily="49" charset="0"/>
            </a:endParaRPr>
          </a:p>
          <a:p>
            <a:r>
              <a:rPr lang="en-GB" sz="1600" b="1" dirty="0" smtClean="0">
                <a:cs typeface="Courier New" panose="02070309020205020404" pitchFamily="49" charset="0"/>
              </a:rPr>
              <a:t>ADVANTAGE: </a:t>
            </a:r>
          </a:p>
          <a:p>
            <a:endParaRPr lang="en-GB" sz="1600" dirty="0">
              <a:cs typeface="Courier New" panose="02070309020205020404" pitchFamily="49" charset="0"/>
            </a:endParaRPr>
          </a:p>
          <a:p>
            <a:r>
              <a:rPr lang="en-GB" sz="1600" dirty="0" smtClean="0">
                <a:cs typeface="Courier New" panose="02070309020205020404" pitchFamily="49" charset="0"/>
              </a:rPr>
              <a:t>It can estimate the NET SURIVAL for the cohort 1986 </a:t>
            </a:r>
            <a:r>
              <a:rPr lang="en-GB" sz="1600" b="1" dirty="0" smtClean="0">
                <a:cs typeface="Courier New" panose="02070309020205020404" pitchFamily="49" charset="0"/>
              </a:rPr>
              <a:t>SEVERAL YEARS EARLIER</a:t>
            </a:r>
            <a:r>
              <a:rPr lang="en-GB" sz="1600" dirty="0" smtClean="0">
                <a:cs typeface="Courier New" panose="02070309020205020404" pitchFamily="49" charset="0"/>
              </a:rPr>
              <a:t>.</a:t>
            </a:r>
            <a:endParaRPr lang="en-GB" sz="1600" dirty="0">
              <a:cs typeface="Courier New" panose="02070309020205020404" pitchFamily="49" charset="0"/>
            </a:endParaRPr>
          </a:p>
        </p:txBody>
      </p:sp>
    </p:spTree>
    <p:extLst>
      <p:ext uri="{BB962C8B-B14F-4D97-AF65-F5344CB8AC3E}">
        <p14:creationId xmlns:p14="http://schemas.microsoft.com/office/powerpoint/2010/main" val="28820962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5570" y="160338"/>
            <a:ext cx="8879503" cy="1143000"/>
          </a:xfrm>
        </p:spPr>
        <p:txBody>
          <a:bodyPr/>
          <a:lstStyle/>
          <a:p>
            <a:r>
              <a:rPr lang="en-US" dirty="0" smtClean="0"/>
              <a:t>Period approach, 1986</a:t>
            </a:r>
            <a:endParaRPr lang="en-US" dirty="0"/>
          </a:p>
        </p:txBody>
      </p:sp>
      <p:sp>
        <p:nvSpPr>
          <p:cNvPr id="3" name="TextBox 2"/>
          <p:cNvSpPr txBox="1"/>
          <p:nvPr/>
        </p:nvSpPr>
        <p:spPr>
          <a:xfrm>
            <a:off x="162952" y="1300302"/>
            <a:ext cx="8174354" cy="3046988"/>
          </a:xfrm>
          <a:prstGeom prst="rect">
            <a:avLst/>
          </a:prstGeom>
          <a:noFill/>
        </p:spPr>
        <p:txBody>
          <a:bodyPr wrap="none" rtlCol="0">
            <a:spAutoFit/>
          </a:bodyPr>
          <a:lstStyle/>
          <a:p>
            <a:pPr lvl="0"/>
            <a:r>
              <a:rPr lang="en-GB" sz="1600" dirty="0">
                <a:cs typeface="Courier New" panose="02070309020205020404" pitchFamily="49" charset="0"/>
              </a:rPr>
              <a:t>The survival of </a:t>
            </a:r>
            <a:r>
              <a:rPr lang="en-GB" sz="1600" b="1" dirty="0">
                <a:cs typeface="Courier New" panose="02070309020205020404" pitchFamily="49" charset="0"/>
              </a:rPr>
              <a:t>women diagnosed in 1971</a:t>
            </a:r>
            <a:r>
              <a:rPr lang="en-GB" sz="1600" dirty="0">
                <a:cs typeface="Courier New" panose="02070309020205020404" pitchFamily="49" charset="0"/>
              </a:rPr>
              <a:t>, as computed with the </a:t>
            </a:r>
            <a:r>
              <a:rPr lang="en-GB" sz="1600" b="1" dirty="0">
                <a:cs typeface="Courier New" panose="02070309020205020404" pitchFamily="49" charset="0"/>
              </a:rPr>
              <a:t>cohort approach</a:t>
            </a:r>
            <a:r>
              <a:rPr lang="en-GB" sz="1600" dirty="0">
                <a:cs typeface="Courier New" panose="02070309020205020404" pitchFamily="49" charset="0"/>
              </a:rPr>
              <a:t>, was:</a:t>
            </a:r>
          </a:p>
          <a:p>
            <a:pPr lvl="0"/>
            <a:r>
              <a:rPr lang="en-GB" sz="1600" dirty="0">
                <a:cs typeface="Courier New" panose="02070309020205020404" pitchFamily="49" charset="0"/>
              </a:rPr>
              <a:t>one-year survival: 	0.80 	(95% CI  0.79-0.81)</a:t>
            </a:r>
          </a:p>
          <a:p>
            <a:pPr lvl="0"/>
            <a:r>
              <a:rPr lang="en-GB" sz="1600" dirty="0">
                <a:cs typeface="Courier New" panose="02070309020205020404" pitchFamily="49" charset="0"/>
              </a:rPr>
              <a:t>five-year survival: 	0.50 	(95% CI  0.48-0.51)</a:t>
            </a:r>
          </a:p>
          <a:p>
            <a:pPr lvl="0"/>
            <a:r>
              <a:rPr lang="en-GB" sz="1600" dirty="0">
                <a:cs typeface="Courier New" panose="02070309020205020404" pitchFamily="49" charset="0"/>
              </a:rPr>
              <a:t>ten-year survival: 	0.35 	(95% CI  0.33-0.37)</a:t>
            </a:r>
          </a:p>
          <a:p>
            <a:pPr lvl="0"/>
            <a:r>
              <a:rPr lang="en-GB" sz="1600" dirty="0">
                <a:cs typeface="Courier New" panose="02070309020205020404" pitchFamily="49" charset="0"/>
              </a:rPr>
              <a:t>fifteen-year survival: 	0.31 	(95% CI  0.31-0.33)</a:t>
            </a:r>
          </a:p>
          <a:p>
            <a:r>
              <a:rPr lang="en-GB" sz="1600" dirty="0">
                <a:cs typeface="Courier New" panose="02070309020205020404" pitchFamily="49" charset="0"/>
              </a:rPr>
              <a:t> </a:t>
            </a:r>
          </a:p>
          <a:p>
            <a:pPr lvl="0"/>
            <a:r>
              <a:rPr lang="en-GB" sz="1600" b="1" dirty="0">
                <a:cs typeface="Courier New" panose="02070309020205020404" pitchFamily="49" charset="0"/>
              </a:rPr>
              <a:t>In 1986, </a:t>
            </a:r>
            <a:r>
              <a:rPr lang="en-GB" sz="1600" dirty="0">
                <a:cs typeface="Courier New" panose="02070309020205020404" pitchFamily="49" charset="0"/>
              </a:rPr>
              <a:t>the predicted survival for women with breast cancer, obtained through </a:t>
            </a:r>
            <a:r>
              <a:rPr lang="en-GB" sz="1600" b="1" dirty="0">
                <a:cs typeface="Courier New" panose="02070309020205020404" pitchFamily="49" charset="0"/>
              </a:rPr>
              <a:t>period </a:t>
            </a:r>
            <a:r>
              <a:rPr lang="en-GB" sz="1600" b="1" dirty="0" smtClean="0">
                <a:cs typeface="Courier New" panose="02070309020205020404" pitchFamily="49" charset="0"/>
              </a:rPr>
              <a:t>analysis</a:t>
            </a:r>
            <a:r>
              <a:rPr lang="en-GB" sz="1600" dirty="0" smtClean="0">
                <a:cs typeface="Courier New" panose="02070309020205020404" pitchFamily="49" charset="0"/>
              </a:rPr>
              <a:t>:</a:t>
            </a:r>
            <a:endParaRPr lang="en-GB" sz="1600" dirty="0">
              <a:cs typeface="Courier New" panose="02070309020205020404" pitchFamily="49" charset="0"/>
            </a:endParaRPr>
          </a:p>
          <a:p>
            <a:pPr lvl="0"/>
            <a:r>
              <a:rPr lang="en-GB" sz="1600" dirty="0">
                <a:cs typeface="Courier New" panose="02070309020205020404" pitchFamily="49" charset="0"/>
              </a:rPr>
              <a:t>one-year survival: 	0.88 	(95% CI  0.87-0.88)</a:t>
            </a:r>
          </a:p>
          <a:p>
            <a:pPr lvl="0"/>
            <a:r>
              <a:rPr lang="en-GB" sz="1600" dirty="0">
                <a:cs typeface="Courier New" panose="02070309020205020404" pitchFamily="49" charset="0"/>
              </a:rPr>
              <a:t>five-year survival: 	0.63 	(95% CI  0.62-0.64)</a:t>
            </a:r>
          </a:p>
          <a:p>
            <a:pPr lvl="0"/>
            <a:r>
              <a:rPr lang="en-GB" sz="1600" dirty="0">
                <a:cs typeface="Courier New" panose="02070309020205020404" pitchFamily="49" charset="0"/>
              </a:rPr>
              <a:t>ten-year survival: 	0.48 	(95% CI  0.46-0.50)</a:t>
            </a:r>
          </a:p>
          <a:p>
            <a:pPr lvl="0"/>
            <a:r>
              <a:rPr lang="en-GB" sz="1600" dirty="0">
                <a:cs typeface="Courier New" panose="02070309020205020404" pitchFamily="49" charset="0"/>
              </a:rPr>
              <a:t>fifteen-year survival: 	0.41 	(95% CI  0.39-0.44)</a:t>
            </a:r>
          </a:p>
          <a:p>
            <a:r>
              <a:rPr lang="en-GB" sz="1600" dirty="0">
                <a:cs typeface="Courier New" panose="02070309020205020404" pitchFamily="49" charset="0"/>
              </a:rPr>
              <a:t> </a:t>
            </a:r>
          </a:p>
        </p:txBody>
      </p:sp>
    </p:spTree>
    <p:extLst>
      <p:ext uri="{BB962C8B-B14F-4D97-AF65-F5344CB8AC3E}">
        <p14:creationId xmlns:p14="http://schemas.microsoft.com/office/powerpoint/2010/main" val="1712516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60338"/>
            <a:ext cx="9144000" cy="1143000"/>
          </a:xfrm>
        </p:spPr>
        <p:txBody>
          <a:bodyPr/>
          <a:lstStyle/>
          <a:p>
            <a:r>
              <a:rPr lang="en-US" sz="4300" dirty="0" smtClean="0"/>
              <a:t>Period approach 1986 </a:t>
            </a:r>
            <a:endParaRPr lang="en-US" sz="43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4800"/>
            <a:ext cx="9144000" cy="3522450"/>
          </a:xfrm>
          <a:prstGeom prst="rect">
            <a:avLst/>
          </a:prstGeom>
        </p:spPr>
      </p:pic>
      <p:sp>
        <p:nvSpPr>
          <p:cNvPr id="3" name="TextBox 2"/>
          <p:cNvSpPr txBox="1"/>
          <p:nvPr/>
        </p:nvSpPr>
        <p:spPr>
          <a:xfrm>
            <a:off x="247650" y="4953000"/>
            <a:ext cx="5615833" cy="369332"/>
          </a:xfrm>
          <a:prstGeom prst="rect">
            <a:avLst/>
          </a:prstGeom>
          <a:noFill/>
        </p:spPr>
        <p:txBody>
          <a:bodyPr wrap="none" rtlCol="0">
            <a:spAutoFit/>
          </a:bodyPr>
          <a:lstStyle/>
          <a:p>
            <a:r>
              <a:rPr lang="en-GB" b="1" dirty="0" smtClean="0"/>
              <a:t>Biased: </a:t>
            </a:r>
            <a:r>
              <a:rPr lang="en-GB" dirty="0" smtClean="0"/>
              <a:t>we do not have </a:t>
            </a:r>
            <a:r>
              <a:rPr lang="en-GB" b="1" dirty="0" smtClean="0"/>
              <a:t>INCIDENT </a:t>
            </a:r>
            <a:r>
              <a:rPr lang="en-GB" dirty="0" smtClean="0"/>
              <a:t>cases for the </a:t>
            </a:r>
            <a:r>
              <a:rPr lang="en-GB" b="1" dirty="0" smtClean="0"/>
              <a:t>YEAR 1986</a:t>
            </a:r>
            <a:endParaRPr lang="en-GB" b="1" dirty="0"/>
          </a:p>
        </p:txBody>
      </p:sp>
      <p:sp>
        <p:nvSpPr>
          <p:cNvPr id="5" name="Rectangle 4"/>
          <p:cNvSpPr/>
          <p:nvPr/>
        </p:nvSpPr>
        <p:spPr>
          <a:xfrm>
            <a:off x="3905249" y="4272933"/>
            <a:ext cx="532343" cy="213342"/>
          </a:xfrm>
          <a:prstGeom prst="rect">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p:cNvSpPr txBox="1"/>
          <p:nvPr/>
        </p:nvSpPr>
        <p:spPr>
          <a:xfrm>
            <a:off x="2592373" y="4194938"/>
            <a:ext cx="1117614" cy="369332"/>
          </a:xfrm>
          <a:prstGeom prst="rect">
            <a:avLst/>
          </a:prstGeom>
          <a:noFill/>
        </p:spPr>
        <p:txBody>
          <a:bodyPr wrap="none" rtlCol="0">
            <a:spAutoFit/>
          </a:bodyPr>
          <a:lstStyle/>
          <a:p>
            <a:r>
              <a:rPr lang="en-GB" dirty="0" smtClean="0"/>
              <a:t>Cohort 85</a:t>
            </a:r>
            <a:endParaRPr lang="en-GB" dirty="0"/>
          </a:p>
        </p:txBody>
      </p:sp>
      <p:sp>
        <p:nvSpPr>
          <p:cNvPr id="7" name="Rectangle 6"/>
          <p:cNvSpPr/>
          <p:nvPr/>
        </p:nvSpPr>
        <p:spPr>
          <a:xfrm>
            <a:off x="4460711" y="1518249"/>
            <a:ext cx="4251968" cy="2968026"/>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2985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464" y="160338"/>
            <a:ext cx="8937265" cy="1143000"/>
          </a:xfrm>
        </p:spPr>
        <p:txBody>
          <a:bodyPr/>
          <a:lstStyle/>
          <a:p>
            <a:r>
              <a:rPr lang="en-US" dirty="0" smtClean="0"/>
              <a:t>Hybrid approach: 1986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4800"/>
            <a:ext cx="9144000" cy="2579892"/>
          </a:xfrm>
          <a:prstGeom prst="rect">
            <a:avLst/>
          </a:prstGeom>
        </p:spPr>
      </p:pic>
      <p:sp>
        <p:nvSpPr>
          <p:cNvPr id="3" name="Rectangle 2"/>
          <p:cNvSpPr/>
          <p:nvPr/>
        </p:nvSpPr>
        <p:spPr>
          <a:xfrm>
            <a:off x="304800" y="3724692"/>
            <a:ext cx="8719929" cy="2800767"/>
          </a:xfrm>
          <a:prstGeom prst="rect">
            <a:avLst/>
          </a:prstGeom>
        </p:spPr>
        <p:txBody>
          <a:bodyPr wrap="square">
            <a:spAutoFit/>
          </a:bodyPr>
          <a:lstStyle/>
          <a:p>
            <a:r>
              <a:rPr lang="en-GB" sz="1600" b="1" dirty="0"/>
              <a:t>H</a:t>
            </a:r>
            <a:r>
              <a:rPr lang="en-GB" sz="1600" b="1" dirty="0" smtClean="0"/>
              <a:t>ybrid </a:t>
            </a:r>
            <a:r>
              <a:rPr lang="en-GB" sz="1600" b="1" dirty="0"/>
              <a:t>1986	</a:t>
            </a:r>
          </a:p>
          <a:p>
            <a:r>
              <a:rPr lang="en-GB" sz="1600" b="1" dirty="0"/>
              <a:t>gen </a:t>
            </a:r>
            <a:r>
              <a:rPr lang="en-GB" sz="1600" b="1" dirty="0" err="1"/>
              <a:t>entermdy</a:t>
            </a:r>
            <a:r>
              <a:rPr lang="en-GB" sz="1600" b="1" dirty="0"/>
              <a:t> = </a:t>
            </a:r>
            <a:r>
              <a:rPr lang="en-GB" sz="1600" b="1" dirty="0" err="1"/>
              <a:t>cond</a:t>
            </a:r>
            <a:r>
              <a:rPr lang="en-GB" sz="1600" b="1" dirty="0"/>
              <a:t>(</a:t>
            </a:r>
            <a:r>
              <a:rPr lang="en-GB" sz="1600" b="1" dirty="0" err="1"/>
              <a:t>diagmdy</a:t>
            </a:r>
            <a:r>
              <a:rPr lang="en-GB" sz="1600" b="1" dirty="0"/>
              <a:t>&gt;=</a:t>
            </a:r>
            <a:r>
              <a:rPr lang="en-GB" sz="1600" b="1" dirty="0" err="1"/>
              <a:t>mdy</a:t>
            </a:r>
            <a:r>
              <a:rPr lang="en-GB" sz="1600" b="1" dirty="0"/>
              <a:t>(1, 1, 1985), </a:t>
            </a:r>
            <a:r>
              <a:rPr lang="en-GB" sz="1600" b="1" dirty="0" err="1"/>
              <a:t>diagmdy</a:t>
            </a:r>
            <a:r>
              <a:rPr lang="en-GB" sz="1600" b="1" dirty="0"/>
              <a:t>, </a:t>
            </a:r>
            <a:r>
              <a:rPr lang="en-GB" sz="1600" b="1" dirty="0" err="1"/>
              <a:t>mdy</a:t>
            </a:r>
            <a:r>
              <a:rPr lang="en-GB" sz="1600" b="1" dirty="0"/>
              <a:t>(1, 1, 1986</a:t>
            </a:r>
            <a:r>
              <a:rPr lang="en-GB" sz="1600" b="1" dirty="0" smtClean="0"/>
              <a:t>))</a:t>
            </a:r>
          </a:p>
          <a:p>
            <a:endParaRPr lang="en-GB" sz="1600" b="1" dirty="0"/>
          </a:p>
          <a:p>
            <a:r>
              <a:rPr lang="en-GB" sz="1600" dirty="0" err="1"/>
              <a:t>stset</a:t>
            </a:r>
            <a:r>
              <a:rPr lang="en-GB" sz="1600" dirty="0"/>
              <a:t> </a:t>
            </a:r>
            <a:r>
              <a:rPr lang="en-GB" sz="1600" dirty="0" err="1"/>
              <a:t>finmdy</a:t>
            </a:r>
            <a:r>
              <a:rPr lang="en-GB" sz="1600" dirty="0"/>
              <a:t>, fail(dead==1) origin(time </a:t>
            </a:r>
            <a:r>
              <a:rPr lang="en-GB" sz="1600" dirty="0" err="1"/>
              <a:t>diagmdy</a:t>
            </a:r>
            <a:r>
              <a:rPr lang="en-GB" sz="1600" dirty="0"/>
              <a:t>) </a:t>
            </a:r>
            <a:r>
              <a:rPr lang="en-GB" sz="1600" b="1" dirty="0"/>
              <a:t>enter(time </a:t>
            </a:r>
            <a:r>
              <a:rPr lang="en-GB" sz="1600" b="1" dirty="0" err="1"/>
              <a:t>entermdy</a:t>
            </a:r>
            <a:r>
              <a:rPr lang="en-GB" sz="1600" b="1" dirty="0"/>
              <a:t>) </a:t>
            </a:r>
            <a:r>
              <a:rPr lang="en-GB" sz="1600" dirty="0"/>
              <a:t>///</a:t>
            </a:r>
          </a:p>
          <a:p>
            <a:r>
              <a:rPr lang="en-GB" sz="1600" dirty="0"/>
              <a:t>	exit(time </a:t>
            </a:r>
            <a:r>
              <a:rPr lang="en-GB" sz="1600" dirty="0" err="1"/>
              <a:t>mdy</a:t>
            </a:r>
            <a:r>
              <a:rPr lang="en-GB" sz="1600" dirty="0"/>
              <a:t>(12, 31, 1986))</a:t>
            </a:r>
          </a:p>
          <a:p>
            <a:endParaRPr lang="en-GB" sz="1600" dirty="0"/>
          </a:p>
          <a:p>
            <a:r>
              <a:rPr lang="en-GB" sz="1600" dirty="0" err="1"/>
              <a:t>stns</a:t>
            </a:r>
            <a:r>
              <a:rPr lang="en-GB" sz="1600" dirty="0"/>
              <a:t> list using </a:t>
            </a:r>
            <a:r>
              <a:rPr lang="en-GB" sz="1600" dirty="0" err="1"/>
              <a:t>lifetable_stns.dta</a:t>
            </a:r>
            <a:r>
              <a:rPr lang="en-GB" sz="1600" dirty="0"/>
              <a:t>, ///</a:t>
            </a:r>
          </a:p>
          <a:p>
            <a:r>
              <a:rPr lang="en-GB" sz="1600" dirty="0"/>
              <a:t>	age(</a:t>
            </a:r>
            <a:r>
              <a:rPr lang="en-GB" sz="1600" dirty="0" err="1"/>
              <a:t>agediagindays</a:t>
            </a:r>
            <a:r>
              <a:rPr lang="en-GB" sz="1600" dirty="0"/>
              <a:t>=_age) period(</a:t>
            </a:r>
            <a:r>
              <a:rPr lang="en-GB" sz="1600" dirty="0" err="1"/>
              <a:t>diagmdy</a:t>
            </a:r>
            <a:r>
              <a:rPr lang="en-GB" sz="1600" dirty="0"/>
              <a:t>=</a:t>
            </a:r>
            <a:r>
              <a:rPr lang="en-GB" sz="1600" dirty="0" err="1"/>
              <a:t>yearindays</a:t>
            </a:r>
            <a:r>
              <a:rPr lang="en-GB" sz="1600" dirty="0"/>
              <a:t>) ///</a:t>
            </a:r>
          </a:p>
          <a:p>
            <a:r>
              <a:rPr lang="en-GB" sz="1600" dirty="0"/>
              <a:t>	</a:t>
            </a:r>
            <a:r>
              <a:rPr lang="en-GB" sz="1600" b="1" dirty="0" err="1"/>
              <a:t>begintime</a:t>
            </a:r>
            <a:r>
              <a:rPr lang="en-GB" sz="1600" b="1" dirty="0"/>
              <a:t>(origin) </a:t>
            </a:r>
            <a:r>
              <a:rPr lang="en-GB" sz="1600" dirty="0"/>
              <a:t>strata(sex dep) rate(</a:t>
            </a:r>
            <a:r>
              <a:rPr lang="en-GB" sz="1600" dirty="0" err="1"/>
              <a:t>rate_day</a:t>
            </a:r>
            <a:r>
              <a:rPr lang="en-GB" sz="1600" dirty="0"/>
              <a:t>) </a:t>
            </a:r>
            <a:r>
              <a:rPr lang="en-GB" sz="1600" b="1" dirty="0" err="1"/>
              <a:t>end_followup</a:t>
            </a:r>
            <a:r>
              <a:rPr lang="en-GB" sz="1600" b="1" dirty="0"/>
              <a:t>(5480)</a:t>
            </a:r>
            <a:r>
              <a:rPr lang="en-GB" sz="1600" dirty="0"/>
              <a:t> ///</a:t>
            </a:r>
          </a:p>
          <a:p>
            <a:r>
              <a:rPr lang="en-GB" sz="1600" dirty="0"/>
              <a:t>	</a:t>
            </a:r>
            <a:r>
              <a:rPr lang="en-GB" sz="1600" b="1" dirty="0"/>
              <a:t>at(.5 1 5 10 15</a:t>
            </a:r>
            <a:r>
              <a:rPr lang="en-GB" sz="1600" dirty="0"/>
              <a:t>, </a:t>
            </a:r>
            <a:r>
              <a:rPr lang="en-GB" sz="1600" dirty="0" err="1"/>
              <a:t>scalefactor</a:t>
            </a:r>
            <a:r>
              <a:rPr lang="en-GB" sz="1600" dirty="0"/>
              <a:t>(365.25) unit(year))  ///</a:t>
            </a:r>
          </a:p>
          <a:p>
            <a:r>
              <a:rPr lang="en-GB" sz="1600" dirty="0"/>
              <a:t>	saving(hybrid_1986, replace) </a:t>
            </a:r>
          </a:p>
        </p:txBody>
      </p:sp>
      <p:sp>
        <p:nvSpPr>
          <p:cNvPr id="5" name="Rectangle 4"/>
          <p:cNvSpPr/>
          <p:nvPr/>
        </p:nvSpPr>
        <p:spPr>
          <a:xfrm>
            <a:off x="4371974" y="4457230"/>
            <a:ext cx="2209801" cy="400050"/>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TextBox 5"/>
          <p:cNvSpPr txBox="1"/>
          <p:nvPr/>
        </p:nvSpPr>
        <p:spPr>
          <a:xfrm>
            <a:off x="6851643" y="4468428"/>
            <a:ext cx="1117614" cy="369332"/>
          </a:xfrm>
          <a:prstGeom prst="rect">
            <a:avLst/>
          </a:prstGeom>
          <a:noFill/>
        </p:spPr>
        <p:txBody>
          <a:bodyPr wrap="none" rtlCol="0">
            <a:spAutoFit/>
          </a:bodyPr>
          <a:lstStyle/>
          <a:p>
            <a:r>
              <a:rPr lang="en-GB" dirty="0" smtClean="0"/>
              <a:t>Cohort 85</a:t>
            </a:r>
            <a:endParaRPr lang="en-GB" dirty="0"/>
          </a:p>
        </p:txBody>
      </p:sp>
      <p:sp>
        <p:nvSpPr>
          <p:cNvPr id="7" name="Rectangle 6"/>
          <p:cNvSpPr/>
          <p:nvPr/>
        </p:nvSpPr>
        <p:spPr>
          <a:xfrm>
            <a:off x="4460711" y="1454698"/>
            <a:ext cx="4251968" cy="2125264"/>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7906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464" y="160338"/>
            <a:ext cx="8937265" cy="1143000"/>
          </a:xfrm>
        </p:spPr>
        <p:txBody>
          <a:bodyPr/>
          <a:lstStyle/>
          <a:p>
            <a:r>
              <a:rPr lang="en-US" dirty="0" smtClean="0"/>
              <a:t>Hybrid approach: 1986</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4800"/>
            <a:ext cx="9144000" cy="2423218"/>
          </a:xfrm>
          <a:prstGeom prst="rect">
            <a:avLst/>
          </a:prstGeom>
        </p:spPr>
      </p:pic>
      <p:sp>
        <p:nvSpPr>
          <p:cNvPr id="3" name="Rectangle 2"/>
          <p:cNvSpPr/>
          <p:nvPr/>
        </p:nvSpPr>
        <p:spPr>
          <a:xfrm>
            <a:off x="212035" y="3747433"/>
            <a:ext cx="8719929" cy="1815882"/>
          </a:xfrm>
          <a:prstGeom prst="rect">
            <a:avLst/>
          </a:prstGeom>
        </p:spPr>
        <p:txBody>
          <a:bodyPr wrap="square">
            <a:spAutoFit/>
          </a:bodyPr>
          <a:lstStyle/>
          <a:p>
            <a:r>
              <a:rPr lang="en-GB" sz="1600" b="1" dirty="0"/>
              <a:t>H</a:t>
            </a:r>
            <a:r>
              <a:rPr lang="en-GB" sz="1600" b="1" dirty="0" smtClean="0"/>
              <a:t>ybrid 1986</a:t>
            </a:r>
            <a:endParaRPr lang="en-GB" sz="1600" b="1" dirty="0"/>
          </a:p>
          <a:p>
            <a:r>
              <a:rPr lang="en-GB" sz="1600" dirty="0" smtClean="0"/>
              <a:t>If date of diagnosis &gt;=1985 (then) </a:t>
            </a:r>
            <a:r>
              <a:rPr lang="en-GB" sz="1600" dirty="0" smtClean="0">
                <a:sym typeface="Wingdings" panose="05000000000000000000" pitchFamily="2" charset="2"/>
              </a:rPr>
              <a:t> 1985</a:t>
            </a:r>
          </a:p>
          <a:p>
            <a:r>
              <a:rPr lang="en-GB" sz="1600" dirty="0" smtClean="0">
                <a:sym typeface="Wingdings" panose="05000000000000000000" pitchFamily="2" charset="2"/>
              </a:rPr>
              <a:t>else date of diagnosis &lt;1985  (then) </a:t>
            </a:r>
            <a:r>
              <a:rPr lang="en-GB" sz="1600" dirty="0">
                <a:sym typeface="Wingdings" panose="05000000000000000000" pitchFamily="2" charset="2"/>
              </a:rPr>
              <a:t> </a:t>
            </a:r>
            <a:r>
              <a:rPr lang="en-GB" sz="1600" dirty="0" smtClean="0"/>
              <a:t>1,1,1986</a:t>
            </a:r>
          </a:p>
          <a:p>
            <a:endParaRPr lang="en-GB" sz="1600" b="1" dirty="0"/>
          </a:p>
          <a:p>
            <a:r>
              <a:rPr lang="en-GB" sz="1600" b="1" dirty="0" smtClean="0"/>
              <a:t>Combined information: </a:t>
            </a:r>
          </a:p>
          <a:p>
            <a:r>
              <a:rPr lang="en-GB" sz="1600" dirty="0" smtClean="0"/>
              <a:t>Cohort 1985 + most updated information for other cohorts (</a:t>
            </a:r>
            <a:r>
              <a:rPr lang="en-GB" sz="1600" b="1" dirty="0" smtClean="0"/>
              <a:t>the most recent year</a:t>
            </a:r>
            <a:r>
              <a:rPr lang="en-GB" sz="1600" dirty="0" smtClean="0"/>
              <a:t>).</a:t>
            </a:r>
          </a:p>
          <a:p>
            <a:endParaRPr lang="en-GB" sz="1600" b="1" dirty="0"/>
          </a:p>
        </p:txBody>
      </p:sp>
      <p:sp>
        <p:nvSpPr>
          <p:cNvPr id="7" name="Rectangle 6"/>
          <p:cNvSpPr/>
          <p:nvPr/>
        </p:nvSpPr>
        <p:spPr>
          <a:xfrm>
            <a:off x="212035" y="5533643"/>
            <a:ext cx="7296150" cy="646331"/>
          </a:xfrm>
          <a:prstGeom prst="rect">
            <a:avLst/>
          </a:prstGeom>
        </p:spPr>
        <p:txBody>
          <a:bodyPr wrap="square">
            <a:spAutoFit/>
          </a:bodyPr>
          <a:lstStyle/>
          <a:p>
            <a:r>
              <a:rPr lang="en-GB" dirty="0" err="1"/>
              <a:t>stset</a:t>
            </a:r>
            <a:r>
              <a:rPr lang="en-GB" dirty="0"/>
              <a:t> </a:t>
            </a:r>
            <a:r>
              <a:rPr lang="en-GB" dirty="0" err="1"/>
              <a:t>finmdy</a:t>
            </a:r>
            <a:r>
              <a:rPr lang="en-GB" dirty="0"/>
              <a:t>, fail(dead==1) origin(time </a:t>
            </a:r>
            <a:r>
              <a:rPr lang="en-GB" dirty="0" err="1"/>
              <a:t>diagmdy</a:t>
            </a:r>
            <a:r>
              <a:rPr lang="en-GB" dirty="0" smtClean="0"/>
              <a:t>) /// </a:t>
            </a:r>
          </a:p>
          <a:p>
            <a:r>
              <a:rPr lang="en-GB" b="1" dirty="0" smtClean="0">
                <a:solidFill>
                  <a:srgbClr val="FF0000"/>
                </a:solidFill>
              </a:rPr>
              <a:t>enter</a:t>
            </a:r>
            <a:r>
              <a:rPr lang="en-GB" b="1" dirty="0" smtClean="0"/>
              <a:t>(time </a:t>
            </a:r>
            <a:r>
              <a:rPr lang="en-GB" b="1" dirty="0" err="1"/>
              <a:t>entermdy</a:t>
            </a:r>
            <a:r>
              <a:rPr lang="en-GB" b="1" dirty="0"/>
              <a:t>) </a:t>
            </a:r>
            <a:r>
              <a:rPr lang="en-GB" b="1" dirty="0" smtClean="0">
                <a:solidFill>
                  <a:srgbClr val="FF0000"/>
                </a:solidFill>
              </a:rPr>
              <a:t>exit</a:t>
            </a:r>
            <a:r>
              <a:rPr lang="en-GB" b="1" dirty="0" smtClean="0"/>
              <a:t>(time </a:t>
            </a:r>
            <a:r>
              <a:rPr lang="en-GB" b="1" dirty="0" err="1"/>
              <a:t>mdy</a:t>
            </a:r>
            <a:r>
              <a:rPr lang="en-GB" b="1" dirty="0"/>
              <a:t>(12, 31, 1986))</a:t>
            </a:r>
          </a:p>
        </p:txBody>
      </p:sp>
      <p:sp>
        <p:nvSpPr>
          <p:cNvPr id="6" name="Rectangle 5"/>
          <p:cNvSpPr/>
          <p:nvPr/>
        </p:nvSpPr>
        <p:spPr>
          <a:xfrm>
            <a:off x="4460711" y="1419606"/>
            <a:ext cx="4251968" cy="2030960"/>
          </a:xfrm>
          <a:prstGeom prst="rect">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554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464" y="160338"/>
            <a:ext cx="8937265" cy="1143000"/>
          </a:xfrm>
        </p:spPr>
        <p:txBody>
          <a:bodyPr/>
          <a:lstStyle/>
          <a:p>
            <a:r>
              <a:rPr lang="en-US" dirty="0" smtClean="0"/>
              <a:t>Hybrid approach: 1986</a:t>
            </a:r>
            <a:endParaRPr lang="en-US" dirty="0"/>
          </a:p>
        </p:txBody>
      </p:sp>
      <p:sp>
        <p:nvSpPr>
          <p:cNvPr id="6" name="Rectangle 5"/>
          <p:cNvSpPr/>
          <p:nvPr/>
        </p:nvSpPr>
        <p:spPr>
          <a:xfrm>
            <a:off x="819150" y="1310184"/>
            <a:ext cx="6543675" cy="3970318"/>
          </a:xfrm>
          <a:prstGeom prst="rect">
            <a:avLst/>
          </a:prstGeom>
        </p:spPr>
        <p:txBody>
          <a:bodyPr wrap="square">
            <a:spAutoFit/>
          </a:bodyPr>
          <a:lstStyle/>
          <a:p>
            <a:pPr algn="just">
              <a:spcAft>
                <a:spcPts val="0"/>
              </a:spcAft>
            </a:pPr>
            <a:r>
              <a:rPr lang="en-GB" dirty="0">
                <a:latin typeface="Times New Roman" panose="02020603050405020304" pitchFamily="18" charset="0"/>
                <a:ea typeface="Times New Roman" panose="02020603050405020304" pitchFamily="18" charset="0"/>
              </a:rPr>
              <a:t> </a:t>
            </a:r>
          </a:p>
          <a:p>
            <a:pPr lvl="0" algn="just">
              <a:spcAft>
                <a:spcPts val="0"/>
              </a:spcAft>
              <a:tabLst>
                <a:tab pos="228600" algn="l"/>
              </a:tabLst>
            </a:pPr>
            <a:r>
              <a:rPr lang="en-GB" dirty="0" smtClean="0">
                <a:latin typeface="Times New Roman" panose="02020603050405020304" pitchFamily="18" charset="0"/>
                <a:ea typeface="Times New Roman" panose="02020603050405020304" pitchFamily="18" charset="0"/>
              </a:rPr>
              <a:t>    The </a:t>
            </a:r>
            <a:r>
              <a:rPr lang="en-GB" b="1" dirty="0">
                <a:solidFill>
                  <a:srgbClr val="FF0000"/>
                </a:solidFill>
                <a:latin typeface="Times New Roman" panose="02020603050405020304" pitchFamily="18" charset="0"/>
                <a:ea typeface="Times New Roman" panose="02020603050405020304" pitchFamily="18" charset="0"/>
              </a:rPr>
              <a:t>‘biased’ period estimates </a:t>
            </a:r>
            <a:r>
              <a:rPr lang="en-GB" dirty="0">
                <a:latin typeface="Times New Roman" panose="02020603050405020304" pitchFamily="18" charset="0"/>
                <a:ea typeface="Times New Roman" panose="02020603050405020304" pitchFamily="18" charset="0"/>
              </a:rPr>
              <a:t>using the modified dataset were</a:t>
            </a:r>
            <a:r>
              <a:rPr lang="en-GB" dirty="0" smtClean="0">
                <a:latin typeface="Times New Roman" panose="02020603050405020304" pitchFamily="18" charset="0"/>
                <a:ea typeface="Times New Roman" panose="02020603050405020304" pitchFamily="18" charset="0"/>
              </a:rPr>
              <a:t>:</a:t>
            </a:r>
          </a:p>
          <a:p>
            <a:pPr marL="342900" lvl="0" indent="-342900" algn="just">
              <a:spcAft>
                <a:spcPts val="0"/>
              </a:spcAft>
              <a:buFont typeface="+mj-lt"/>
              <a:buAutoNum type="arabicParenR"/>
              <a:tabLst>
                <a:tab pos="228600" algn="l"/>
              </a:tabLst>
            </a:pPr>
            <a:endParaRPr lang="en-GB" dirty="0">
              <a:latin typeface="Times New Roman" panose="02020603050405020304" pitchFamily="18" charset="0"/>
              <a:ea typeface="Times New Roman" panose="02020603050405020304" pitchFamily="18" charset="0"/>
            </a:endParaRP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one-year survival: 	0.84 	(95% CI 0.80-0.87)</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five-year survival: 	0.60 	(95% CI 0.57-0.63)</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ten-year survival: 	0.46 	(95% CI 0.43-0.48)</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fifteen-year survival: 	0.39 	(95% CI 0.36-0.42)</a:t>
            </a:r>
          </a:p>
          <a:p>
            <a:pPr marL="228600" algn="r">
              <a:spcAft>
                <a:spcPts val="0"/>
              </a:spcAft>
            </a:pPr>
            <a:r>
              <a:rPr lang="en-GB" dirty="0">
                <a:latin typeface="Times New Roman" panose="02020603050405020304" pitchFamily="18" charset="0"/>
                <a:ea typeface="Times New Roman" panose="02020603050405020304" pitchFamily="18" charset="0"/>
              </a:rPr>
              <a:t> </a:t>
            </a:r>
          </a:p>
          <a:p>
            <a:pPr marL="228600" algn="just">
              <a:spcAft>
                <a:spcPts val="0"/>
              </a:spcAft>
            </a:pPr>
            <a:r>
              <a:rPr lang="en-GB" dirty="0">
                <a:latin typeface="Times New Roman" panose="02020603050405020304" pitchFamily="18" charset="0"/>
                <a:ea typeface="Times New Roman" panose="02020603050405020304" pitchFamily="18" charset="0"/>
              </a:rPr>
              <a:t>The estimates obtained with </a:t>
            </a:r>
            <a:r>
              <a:rPr lang="en-GB" b="1" dirty="0">
                <a:solidFill>
                  <a:srgbClr val="FF0000"/>
                </a:solidFill>
                <a:latin typeface="Times New Roman" panose="02020603050405020304" pitchFamily="18" charset="0"/>
                <a:ea typeface="Times New Roman" panose="02020603050405020304" pitchFamily="18" charset="0"/>
              </a:rPr>
              <a:t>hybrid analysis </a:t>
            </a:r>
            <a:r>
              <a:rPr lang="en-GB" dirty="0">
                <a:latin typeface="Times New Roman" panose="02020603050405020304" pitchFamily="18" charset="0"/>
                <a:ea typeface="Times New Roman" panose="02020603050405020304" pitchFamily="18" charset="0"/>
              </a:rPr>
              <a:t>were</a:t>
            </a:r>
            <a:r>
              <a:rPr lang="en-GB" dirty="0" smtClean="0">
                <a:latin typeface="Times New Roman" panose="02020603050405020304" pitchFamily="18" charset="0"/>
                <a:ea typeface="Times New Roman" panose="02020603050405020304" pitchFamily="18" charset="0"/>
              </a:rPr>
              <a:t>:</a:t>
            </a:r>
          </a:p>
          <a:p>
            <a:pPr marL="228600" algn="just">
              <a:spcAft>
                <a:spcPts val="0"/>
              </a:spcAft>
            </a:pPr>
            <a:endParaRPr lang="en-GB" dirty="0">
              <a:latin typeface="Times New Roman" panose="02020603050405020304" pitchFamily="18" charset="0"/>
              <a:ea typeface="Times New Roman" panose="02020603050405020304" pitchFamily="18" charset="0"/>
            </a:endParaRP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one-year survival: 	0.88 	(95% CI 0.88-0.89)</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five-year survival: 	0.63 	(95% CI 0.62-0.64)</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ten-year survival: 	0.48 	(95% CI 0.47-0.50)</a:t>
            </a:r>
          </a:p>
          <a:p>
            <a:pPr marL="342900" lvl="0" indent="-342900" algn="r">
              <a:spcAft>
                <a:spcPts val="0"/>
              </a:spcAft>
              <a:buFont typeface="Wingdings" panose="05000000000000000000" pitchFamily="2" charset="2"/>
              <a:buChar char=""/>
              <a:tabLst>
                <a:tab pos="457200" algn="l"/>
                <a:tab pos="1981200" algn="l"/>
                <a:tab pos="2590800" algn="l"/>
              </a:tabLst>
            </a:pPr>
            <a:r>
              <a:rPr lang="en-GB" dirty="0">
                <a:latin typeface="Times New Roman" panose="02020603050405020304" pitchFamily="18" charset="0"/>
                <a:ea typeface="Times New Roman" panose="02020603050405020304" pitchFamily="18" charset="0"/>
              </a:rPr>
              <a:t>fifteen-year survival: 	0.41 	(95% CI 0.39-0.44)</a:t>
            </a:r>
          </a:p>
        </p:txBody>
      </p:sp>
    </p:spTree>
    <p:extLst>
      <p:ext uri="{BB962C8B-B14F-4D97-AF65-F5344CB8AC3E}">
        <p14:creationId xmlns:p14="http://schemas.microsoft.com/office/powerpoint/2010/main" val="18202881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99" y="274638"/>
            <a:ext cx="8391797" cy="1143000"/>
          </a:xfrm>
        </p:spPr>
        <p:txBody>
          <a:bodyPr/>
          <a:lstStyle/>
          <a:p>
            <a:r>
              <a:rPr lang="en-GB" dirty="0" smtClean="0"/>
              <a:t>References and further reading</a:t>
            </a:r>
            <a:endParaRPr lang="en-GB" dirty="0"/>
          </a:p>
        </p:txBody>
      </p:sp>
      <p:sp>
        <p:nvSpPr>
          <p:cNvPr id="4" name="Shape 503"/>
          <p:cNvSpPr txBox="1">
            <a:spLocks/>
          </p:cNvSpPr>
          <p:nvPr/>
        </p:nvSpPr>
        <p:spPr>
          <a:xfrm>
            <a:off x="342900" y="1600200"/>
            <a:ext cx="8343900" cy="5257800"/>
          </a:xfrm>
          <a:prstGeom prst="rect">
            <a:avLst/>
          </a:prstGeom>
        </p:spPr>
        <p:txBody>
          <a:bodyPr/>
          <a:lstStyle>
            <a:lvl1pPr marL="342900" indent="-342900" algn="l" defTabSz="457200" rtl="0" eaLnBrk="1" latinLnBrk="0" hangingPunct="1">
              <a:spcBef>
                <a:spcPct val="20000"/>
              </a:spcBef>
              <a:buFont typeface="Arial"/>
              <a:buChar char="•"/>
              <a:defRPr sz="2200" kern="1200">
                <a:solidFill>
                  <a:srgbClr val="000000"/>
                </a:solidFill>
                <a:latin typeface="+mj-lt"/>
                <a:ea typeface="+mn-ea"/>
                <a:cs typeface="+mn-cs"/>
              </a:defRPr>
            </a:lvl1pPr>
            <a:lvl2pPr marL="742950" indent="-285750" algn="l" defTabSz="457200" rtl="0" eaLnBrk="1" latinLnBrk="0" hangingPunct="1">
              <a:spcBef>
                <a:spcPct val="20000"/>
              </a:spcBef>
              <a:buFont typeface="Arial"/>
              <a:buChar char="–"/>
              <a:defRPr sz="2200" kern="1200">
                <a:solidFill>
                  <a:srgbClr val="000000"/>
                </a:solidFill>
                <a:latin typeface="+mj-lt"/>
                <a:ea typeface="+mn-ea"/>
                <a:cs typeface="+mn-cs"/>
              </a:defRPr>
            </a:lvl2pPr>
            <a:lvl3pPr marL="1143000" indent="-228600" algn="l" defTabSz="457200" rtl="0" eaLnBrk="1" latinLnBrk="0" hangingPunct="1">
              <a:spcBef>
                <a:spcPct val="20000"/>
              </a:spcBef>
              <a:buFont typeface="Arial"/>
              <a:buChar char="•"/>
              <a:defRPr sz="2200" kern="1200">
                <a:solidFill>
                  <a:srgbClr val="000000"/>
                </a:solidFill>
                <a:latin typeface="+mj-lt"/>
                <a:ea typeface="+mn-ea"/>
                <a:cs typeface="+mn-cs"/>
              </a:defRPr>
            </a:lvl3pPr>
            <a:lvl4pPr marL="1600200" indent="-228600" algn="l" defTabSz="457200" rtl="0" eaLnBrk="1" latinLnBrk="0" hangingPunct="1">
              <a:spcBef>
                <a:spcPct val="20000"/>
              </a:spcBef>
              <a:buFont typeface="Arial"/>
              <a:buChar char="–"/>
              <a:defRPr sz="2200" kern="1200">
                <a:solidFill>
                  <a:srgbClr val="000000"/>
                </a:solidFill>
                <a:latin typeface="+mj-lt"/>
                <a:ea typeface="+mn-ea"/>
                <a:cs typeface="+mn-cs"/>
              </a:defRPr>
            </a:lvl4pPr>
            <a:lvl5pPr marL="2057400" indent="-228600" algn="l" defTabSz="457200" rtl="0" eaLnBrk="1" latinLnBrk="0" hangingPunct="1">
              <a:spcBef>
                <a:spcPct val="20000"/>
              </a:spcBef>
              <a:buFont typeface="Arial"/>
              <a:buChar char="»"/>
              <a:defRPr sz="1800" kern="1200">
                <a:solidFill>
                  <a:srgbClr val="000000"/>
                </a:solidFill>
                <a:latin typeface="+mj-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defTabSz="914400">
              <a:spcBef>
                <a:spcPts val="0"/>
              </a:spcBef>
              <a:buFontTx/>
              <a:buNone/>
              <a:defRPr sz="2000" b="1">
                <a:latin typeface="Arial"/>
                <a:ea typeface="Arial"/>
                <a:cs typeface="Arial"/>
                <a:sym typeface="Arial"/>
              </a:defRPr>
            </a:pPr>
            <a:endParaRPr lang="en-GB" dirty="0">
              <a:latin typeface="+mn-lt"/>
            </a:endParaRPr>
          </a:p>
        </p:txBody>
      </p:sp>
      <p:sp>
        <p:nvSpPr>
          <p:cNvPr id="3" name="Rectangle 2"/>
          <p:cNvSpPr/>
          <p:nvPr/>
        </p:nvSpPr>
        <p:spPr>
          <a:xfrm>
            <a:off x="342899" y="1683174"/>
            <a:ext cx="8565969" cy="4832092"/>
          </a:xfrm>
          <a:prstGeom prst="rect">
            <a:avLst/>
          </a:prstGeom>
        </p:spPr>
        <p:txBody>
          <a:bodyPr wrap="square">
            <a:spAutoFit/>
          </a:bodyPr>
          <a:lstStyle/>
          <a:p>
            <a:pPr marL="281177" indent="-281177" defTabSz="374904">
              <a:spcBef>
                <a:spcPts val="400"/>
              </a:spcBef>
              <a:defRPr sz="1803"/>
            </a:pPr>
            <a:r>
              <a:rPr lang="en-GB" sz="1600" dirty="0"/>
              <a:t>Brenner H, </a:t>
            </a:r>
            <a:r>
              <a:rPr lang="en-GB" sz="1600" dirty="0" err="1"/>
              <a:t>Gefeller</a:t>
            </a:r>
            <a:r>
              <a:rPr lang="en-GB" sz="1600" dirty="0"/>
              <a:t> O. An alternative approach to monitoring cancer patient survival. Cancer 1996; 78: 2004-2010</a:t>
            </a:r>
            <a:r>
              <a:rPr lang="en-GB" sz="1600" dirty="0" smtClean="0"/>
              <a:t>.</a:t>
            </a:r>
            <a:endParaRPr lang="en-GB" sz="1600" dirty="0"/>
          </a:p>
          <a:p>
            <a:pPr marL="281177" indent="-281177" defTabSz="374904">
              <a:spcBef>
                <a:spcPts val="400"/>
              </a:spcBef>
              <a:defRPr sz="1803"/>
            </a:pPr>
            <a:r>
              <a:rPr lang="en-GB" sz="1600" dirty="0" smtClean="0"/>
              <a:t>Brenner </a:t>
            </a:r>
            <a:r>
              <a:rPr lang="en-GB" sz="1600" dirty="0"/>
              <a:t>H, </a:t>
            </a:r>
            <a:r>
              <a:rPr lang="en-GB" sz="1600" dirty="0" err="1"/>
              <a:t>Gefeller</a:t>
            </a:r>
            <a:r>
              <a:rPr lang="en-GB" sz="1600" dirty="0"/>
              <a:t> O, </a:t>
            </a:r>
            <a:r>
              <a:rPr lang="en-GB" sz="1600" dirty="0" err="1"/>
              <a:t>Hakulinen</a:t>
            </a:r>
            <a:r>
              <a:rPr lang="en-GB" sz="1600" dirty="0"/>
              <a:t> T. Period analysis for up-to-date cancer survival data. Theory, empirical evaluation, computational realisation and applications. </a:t>
            </a:r>
            <a:r>
              <a:rPr lang="en-GB" sz="1600" dirty="0" err="1"/>
              <a:t>Eur</a:t>
            </a:r>
            <a:r>
              <a:rPr lang="en-GB" sz="1600" dirty="0"/>
              <a:t> J Cancer 2004; 40: 326-335</a:t>
            </a:r>
            <a:r>
              <a:rPr lang="en-GB" sz="1600" dirty="0" smtClean="0"/>
              <a:t>.</a:t>
            </a:r>
          </a:p>
          <a:p>
            <a:pPr marL="281177" indent="-281177" defTabSz="374904">
              <a:spcBef>
                <a:spcPts val="400"/>
              </a:spcBef>
              <a:defRPr sz="1803"/>
            </a:pPr>
            <a:r>
              <a:rPr lang="en-GB" sz="1600" dirty="0" smtClean="0"/>
              <a:t>Brenner H, </a:t>
            </a:r>
            <a:r>
              <a:rPr lang="en-GB" sz="1600" dirty="0" err="1" smtClean="0"/>
              <a:t>Hakulinen</a:t>
            </a:r>
            <a:r>
              <a:rPr lang="en-GB" sz="1600" dirty="0" smtClean="0"/>
              <a:t> T. </a:t>
            </a:r>
            <a:r>
              <a:rPr lang="en-GB" sz="1600" dirty="0"/>
              <a:t>Advanced detection of time trends in long-term cancer patient survival: experience from 50 years of cancer registration in Finland. </a:t>
            </a:r>
            <a:r>
              <a:rPr lang="en-GB" sz="1600" dirty="0" smtClean="0"/>
              <a:t>Am J </a:t>
            </a:r>
            <a:r>
              <a:rPr lang="en-GB" sz="1600" dirty="0" err="1" smtClean="0"/>
              <a:t>Epidemiol</a:t>
            </a:r>
            <a:r>
              <a:rPr lang="en-GB" sz="1600" dirty="0" smtClean="0"/>
              <a:t> 2002, 156(6): 566-577</a:t>
            </a:r>
            <a:r>
              <a:rPr lang="en-GB" sz="1600" dirty="0"/>
              <a:t>.</a:t>
            </a:r>
            <a:endParaRPr lang="en-GB" sz="1600" dirty="0" smtClean="0"/>
          </a:p>
          <a:p>
            <a:pPr marL="281177" indent="-281177" defTabSz="374904">
              <a:spcBef>
                <a:spcPts val="400"/>
              </a:spcBef>
              <a:defRPr sz="1803"/>
            </a:pPr>
            <a:r>
              <a:rPr lang="en-GB" sz="1600" dirty="0" smtClean="0"/>
              <a:t>Brenner H, </a:t>
            </a:r>
            <a:r>
              <a:rPr lang="en-GB" sz="1600" dirty="0" err="1" smtClean="0"/>
              <a:t>Hakulinen</a:t>
            </a:r>
            <a:r>
              <a:rPr lang="en-GB" sz="1600" dirty="0" smtClean="0"/>
              <a:t> T. </a:t>
            </a:r>
            <a:r>
              <a:rPr lang="en-GB" sz="1600" dirty="0"/>
              <a:t>Very-long-term survival rates of patients with cancer. </a:t>
            </a:r>
            <a:r>
              <a:rPr lang="en-GB" sz="1600" dirty="0" smtClean="0"/>
              <a:t>J </a:t>
            </a:r>
            <a:r>
              <a:rPr lang="en-GB" sz="1600" dirty="0" err="1" smtClean="0"/>
              <a:t>Clin</a:t>
            </a:r>
            <a:r>
              <a:rPr lang="en-GB" sz="1600" dirty="0" smtClean="0"/>
              <a:t> </a:t>
            </a:r>
            <a:r>
              <a:rPr lang="en-GB" sz="1600" dirty="0" err="1" smtClean="0"/>
              <a:t>Oncol</a:t>
            </a:r>
            <a:r>
              <a:rPr lang="en-GB" sz="1600" dirty="0" smtClean="0"/>
              <a:t> 2002</a:t>
            </a:r>
            <a:r>
              <a:rPr lang="en-GB" sz="1600" dirty="0"/>
              <a:t>;</a:t>
            </a:r>
            <a:r>
              <a:rPr lang="en-GB" sz="1600" dirty="0" smtClean="0"/>
              <a:t> 20(21): 4405-4409.</a:t>
            </a:r>
          </a:p>
          <a:p>
            <a:pPr marL="281177" indent="-281177" defTabSz="374904">
              <a:spcBef>
                <a:spcPts val="400"/>
              </a:spcBef>
              <a:defRPr sz="1803"/>
            </a:pPr>
            <a:r>
              <a:rPr lang="en-GB" sz="1600" dirty="0" smtClean="0"/>
              <a:t>Brenner </a:t>
            </a:r>
            <a:r>
              <a:rPr lang="en-GB" sz="1600" dirty="0"/>
              <a:t>H, </a:t>
            </a:r>
            <a:r>
              <a:rPr lang="en-GB" sz="1600" dirty="0" err="1"/>
              <a:t>Rachet</a:t>
            </a:r>
            <a:r>
              <a:rPr lang="en-GB" sz="1600" dirty="0"/>
              <a:t> B. Hybrid analysis for up-to-date long-term survival rates in cancer registries with delayed recording of incident cases. </a:t>
            </a:r>
            <a:r>
              <a:rPr lang="en-GB" sz="1600" dirty="0" err="1"/>
              <a:t>Eur</a:t>
            </a:r>
            <a:r>
              <a:rPr lang="en-GB" sz="1600" dirty="0"/>
              <a:t> J Cancer 2004; 40: 2494-2501. </a:t>
            </a:r>
            <a:endParaRPr lang="en-GB" sz="1600" dirty="0" smtClean="0"/>
          </a:p>
          <a:p>
            <a:pPr marL="281177" indent="-281177" defTabSz="374904">
              <a:spcBef>
                <a:spcPts val="400"/>
              </a:spcBef>
              <a:defRPr sz="1803"/>
            </a:pPr>
            <a:r>
              <a:rPr lang="en-GB" sz="1600" dirty="0" smtClean="0"/>
              <a:t>Woods </a:t>
            </a:r>
            <a:r>
              <a:rPr lang="en-GB" sz="1600" dirty="0"/>
              <a:t>LM, </a:t>
            </a:r>
            <a:r>
              <a:rPr lang="en-GB" sz="1600" dirty="0" err="1"/>
              <a:t>Rachet</a:t>
            </a:r>
            <a:r>
              <a:rPr lang="en-GB" sz="1600" dirty="0"/>
              <a:t> B, Cooper N, Coleman MP. Predicted trends in long-term breast cancer survival for women diagnosed in England and Wales during the period 1971-2001 and followed up to 2003. Br J Cancer 2007; 96: 1135-1138</a:t>
            </a:r>
            <a:r>
              <a:rPr lang="en-GB" sz="1600" dirty="0" smtClean="0"/>
              <a:t>.</a:t>
            </a:r>
          </a:p>
          <a:p>
            <a:pPr marL="263525" indent="-263525"/>
            <a:r>
              <a:rPr lang="en-GB" sz="1600" dirty="0" smtClean="0"/>
              <a:t>Walters S, Benitez-</a:t>
            </a:r>
            <a:r>
              <a:rPr lang="en-GB" sz="1600" dirty="0" err="1" smtClean="0"/>
              <a:t>Majano</a:t>
            </a:r>
            <a:r>
              <a:rPr lang="en-GB" sz="1600" dirty="0" smtClean="0"/>
              <a:t> S, Muller P, Coleman MP, </a:t>
            </a:r>
            <a:r>
              <a:rPr lang="en-GB" sz="1600" dirty="0" err="1" smtClean="0"/>
              <a:t>Allemani</a:t>
            </a:r>
            <a:r>
              <a:rPr lang="en-GB" sz="1600" dirty="0" smtClean="0"/>
              <a:t> C, Butler J, Peake M, </a:t>
            </a:r>
            <a:r>
              <a:rPr lang="en-GB" sz="1600" dirty="0" err="1" smtClean="0"/>
              <a:t>Guren</a:t>
            </a:r>
            <a:r>
              <a:rPr lang="en-GB" sz="1600" dirty="0" smtClean="0"/>
              <a:t> MG, </a:t>
            </a:r>
            <a:r>
              <a:rPr lang="en-GB" sz="1600" dirty="0"/>
              <a:t> </a:t>
            </a:r>
            <a:r>
              <a:rPr lang="en-GB" sz="1600" dirty="0" smtClean="0"/>
              <a:t>  </a:t>
            </a:r>
            <a:r>
              <a:rPr lang="en-GB" sz="1600" dirty="0" err="1" smtClean="0"/>
              <a:t>Glimelius</a:t>
            </a:r>
            <a:r>
              <a:rPr lang="en-GB" sz="1600" dirty="0" smtClean="0"/>
              <a:t> B, </a:t>
            </a:r>
            <a:r>
              <a:rPr lang="en-GB" sz="1600" dirty="0" err="1" smtClean="0"/>
              <a:t>Bergström</a:t>
            </a:r>
            <a:r>
              <a:rPr lang="en-GB" sz="1600" dirty="0" smtClean="0"/>
              <a:t> S, </a:t>
            </a:r>
            <a:r>
              <a:rPr lang="en-GB" sz="1600" dirty="0" err="1" smtClean="0"/>
              <a:t>Påhlman</a:t>
            </a:r>
            <a:r>
              <a:rPr lang="en-GB" sz="1600" dirty="0" smtClean="0"/>
              <a:t> L. </a:t>
            </a:r>
            <a:r>
              <a:rPr lang="en-GB" sz="1600" dirty="0"/>
              <a:t>Is England closing the international gap in cancer </a:t>
            </a:r>
            <a:r>
              <a:rPr lang="en-GB" sz="1600" dirty="0" smtClean="0"/>
              <a:t>survival?.</a:t>
            </a:r>
            <a:r>
              <a:rPr lang="en-GB" sz="1600" dirty="0"/>
              <a:t> </a:t>
            </a:r>
            <a:r>
              <a:rPr lang="en-GB" sz="1600" dirty="0" smtClean="0"/>
              <a:t>Br J Cancer 2015;</a:t>
            </a:r>
            <a:r>
              <a:rPr lang="en-GB" sz="1600" dirty="0"/>
              <a:t> </a:t>
            </a:r>
            <a:r>
              <a:rPr lang="en-GB" sz="1600" dirty="0" smtClean="0"/>
              <a:t>113(5): 848-860</a:t>
            </a:r>
            <a:r>
              <a:rPr lang="en-GB" sz="1600" dirty="0"/>
              <a:t>.	</a:t>
            </a:r>
          </a:p>
          <a:p>
            <a:pPr marL="281177" indent="-281177" defTabSz="374904">
              <a:spcBef>
                <a:spcPts val="400"/>
              </a:spcBef>
              <a:defRPr sz="1803"/>
            </a:pPr>
            <a:r>
              <a:rPr lang="en-GB" sz="1600" dirty="0"/>
              <a:t>Henderson R, Jones M, Stare J. Accuracy of point predictions in survival analysis. </a:t>
            </a:r>
            <a:r>
              <a:rPr lang="en-GB" sz="1600" dirty="0" smtClean="0"/>
              <a:t>Stat </a:t>
            </a:r>
            <a:r>
              <a:rPr lang="en-GB" sz="1600" dirty="0"/>
              <a:t>Med 2001; 20: 3083-3096.</a:t>
            </a:r>
          </a:p>
        </p:txBody>
      </p:sp>
    </p:spTree>
    <p:extLst>
      <p:ext uri="{BB962C8B-B14F-4D97-AF65-F5344CB8AC3E}">
        <p14:creationId xmlns:p14="http://schemas.microsoft.com/office/powerpoint/2010/main" val="201070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07504" y="214164"/>
            <a:ext cx="6337504" cy="461665"/>
          </a:xfrm>
          <a:prstGeom prst="rect">
            <a:avLst/>
          </a:prstGeom>
          <a:noFill/>
          <a:ln w="9525">
            <a:noFill/>
            <a:miter lim="800000"/>
            <a:headEnd/>
            <a:tailEnd/>
          </a:ln>
          <a:effectLst/>
        </p:spPr>
        <p:txBody>
          <a:bodyPr wrap="none">
            <a:spAutoFit/>
          </a:bodyPr>
          <a:lstStyle/>
          <a:p>
            <a:r>
              <a:rPr lang="en-GB" sz="2400" dirty="0" smtClean="0">
                <a:latin typeface="Arial Black" pitchFamily="34" charset="0"/>
              </a:rPr>
              <a:t>Why Age-Standardised Net Survival?</a:t>
            </a:r>
            <a:endParaRPr lang="en-GB" sz="2400" dirty="0">
              <a:latin typeface="Arial Black" pitchFamily="34" charset="0"/>
            </a:endParaRPr>
          </a:p>
        </p:txBody>
      </p:sp>
      <p:sp>
        <p:nvSpPr>
          <p:cNvPr id="7" name="Text Box 4"/>
          <p:cNvSpPr txBox="1">
            <a:spLocks noChangeArrowheads="1"/>
          </p:cNvSpPr>
          <p:nvPr/>
        </p:nvSpPr>
        <p:spPr bwMode="auto">
          <a:xfrm>
            <a:off x="250166" y="1096318"/>
            <a:ext cx="8738660" cy="4247317"/>
          </a:xfrm>
          <a:prstGeom prst="rect">
            <a:avLst/>
          </a:prstGeom>
          <a:noFill/>
          <a:ln w="9525">
            <a:noFill/>
            <a:miter lim="800000"/>
            <a:headEnd/>
            <a:tailEnd/>
          </a:ln>
          <a:effectLst/>
        </p:spPr>
        <p:txBody>
          <a:bodyPr wrap="square">
            <a:spAutoFit/>
          </a:bodyPr>
          <a:lstStyle/>
          <a:p>
            <a:pPr>
              <a:lnSpc>
                <a:spcPct val="150000"/>
              </a:lnSpc>
            </a:pPr>
            <a:r>
              <a:rPr lang="en-GB" sz="2000" dirty="0" smtClean="0">
                <a:solidFill>
                  <a:srgbClr val="660066"/>
                </a:solidFill>
                <a:latin typeface="Arial" charset="0"/>
              </a:rPr>
              <a:t>So, the </a:t>
            </a:r>
            <a:r>
              <a:rPr lang="en-GB" sz="2000" dirty="0" smtClean="0">
                <a:latin typeface="Arial" charset="0"/>
              </a:rPr>
              <a:t>Comparison </a:t>
            </a:r>
            <a:r>
              <a:rPr lang="en-GB" sz="2000" dirty="0">
                <a:latin typeface="Arial" charset="0"/>
              </a:rPr>
              <a:t>of </a:t>
            </a:r>
            <a:r>
              <a:rPr lang="en-GB" sz="2000" b="1" dirty="0">
                <a:solidFill>
                  <a:srgbClr val="0000FF"/>
                </a:solidFill>
                <a:latin typeface="Arial" charset="0"/>
              </a:rPr>
              <a:t>all-ages</a:t>
            </a:r>
            <a:r>
              <a:rPr lang="en-GB" sz="2000" dirty="0">
                <a:latin typeface="Arial" charset="0"/>
              </a:rPr>
              <a:t> </a:t>
            </a:r>
            <a:r>
              <a:rPr lang="en-GB" sz="2000" b="1" dirty="0">
                <a:solidFill>
                  <a:srgbClr val="0000FF"/>
                </a:solidFill>
                <a:latin typeface="Arial" charset="0"/>
              </a:rPr>
              <a:t>survival</a:t>
            </a:r>
            <a:r>
              <a:rPr lang="en-GB" sz="2000" dirty="0">
                <a:solidFill>
                  <a:srgbClr val="0000FF"/>
                </a:solidFill>
                <a:latin typeface="Arial" charset="0"/>
              </a:rPr>
              <a:t> </a:t>
            </a:r>
            <a:r>
              <a:rPr lang="en-GB" sz="2000" dirty="0">
                <a:latin typeface="Arial" charset="0"/>
              </a:rPr>
              <a:t>between two or more populations (regions or countries), or when analysing survival trends over time can be </a:t>
            </a:r>
            <a:r>
              <a:rPr lang="en-GB" sz="2000" b="1" dirty="0">
                <a:solidFill>
                  <a:srgbClr val="0000FF"/>
                </a:solidFill>
                <a:latin typeface="Arial" charset="0"/>
              </a:rPr>
              <a:t>misleading</a:t>
            </a:r>
            <a:r>
              <a:rPr lang="en-GB" sz="2000" dirty="0">
                <a:solidFill>
                  <a:srgbClr val="0000FF"/>
                </a:solidFill>
                <a:latin typeface="Arial" charset="0"/>
              </a:rPr>
              <a:t> </a:t>
            </a:r>
            <a:r>
              <a:rPr lang="en-GB" sz="2000" dirty="0">
                <a:latin typeface="Arial" charset="0"/>
              </a:rPr>
              <a:t>if the </a:t>
            </a:r>
            <a:r>
              <a:rPr lang="en-GB" sz="2000" b="1" dirty="0">
                <a:solidFill>
                  <a:srgbClr val="0000FF"/>
                </a:solidFill>
                <a:latin typeface="Arial" charset="0"/>
              </a:rPr>
              <a:t>age structure </a:t>
            </a:r>
            <a:r>
              <a:rPr lang="en-GB" sz="2000" dirty="0">
                <a:latin typeface="Arial" charset="0"/>
              </a:rPr>
              <a:t>of the cancer patient populations is very </a:t>
            </a:r>
            <a:r>
              <a:rPr lang="en-GB" sz="2000" b="1" dirty="0">
                <a:solidFill>
                  <a:srgbClr val="0000FF"/>
                </a:solidFill>
                <a:latin typeface="Arial" charset="0"/>
              </a:rPr>
              <a:t>different</a:t>
            </a:r>
            <a:r>
              <a:rPr lang="en-GB" sz="2000" dirty="0">
                <a:latin typeface="Arial" charset="0"/>
              </a:rPr>
              <a:t>. </a:t>
            </a:r>
            <a:endParaRPr lang="en-GB" sz="2000" dirty="0" smtClean="0">
              <a:latin typeface="Arial" charset="0"/>
            </a:endParaRPr>
          </a:p>
          <a:p>
            <a:pPr>
              <a:lnSpc>
                <a:spcPct val="150000"/>
              </a:lnSpc>
            </a:pPr>
            <a:endParaRPr lang="en-GB" sz="2000" dirty="0">
              <a:latin typeface="Arial" charset="0"/>
            </a:endParaRPr>
          </a:p>
          <a:p>
            <a:pPr>
              <a:lnSpc>
                <a:spcPct val="150000"/>
              </a:lnSpc>
            </a:pPr>
            <a:r>
              <a:rPr lang="en-GB" sz="2000" dirty="0" smtClean="0">
                <a:latin typeface="Arial" charset="0"/>
              </a:rPr>
              <a:t>Imaging a Net Survival comparison between JAPAN and GUATEMALA</a:t>
            </a:r>
          </a:p>
          <a:p>
            <a:pPr>
              <a:lnSpc>
                <a:spcPct val="150000"/>
              </a:lnSpc>
            </a:pPr>
            <a:endParaRPr lang="en-GB" sz="2000" dirty="0">
              <a:latin typeface="Arial" charset="0"/>
            </a:endParaRPr>
          </a:p>
          <a:p>
            <a:pPr>
              <a:lnSpc>
                <a:spcPct val="150000"/>
              </a:lnSpc>
            </a:pPr>
            <a:r>
              <a:rPr lang="en-GB" sz="2000" dirty="0" smtClean="0">
                <a:latin typeface="Arial" charset="0"/>
              </a:rPr>
              <a:t>We need to control for the different STRUCTURE OF AGE when comparing </a:t>
            </a:r>
          </a:p>
          <a:p>
            <a:pPr>
              <a:lnSpc>
                <a:spcPct val="150000"/>
              </a:lnSpc>
            </a:pPr>
            <a:r>
              <a:rPr lang="en-GB" sz="2000" dirty="0" smtClean="0">
                <a:latin typeface="Arial" charset="0"/>
              </a:rPr>
              <a:t>Net Survival between populations</a:t>
            </a:r>
            <a:endParaRPr lang="en-GB" sz="2000" dirty="0">
              <a:latin typeface="Arial" charset="0"/>
            </a:endParaRPr>
          </a:p>
        </p:txBody>
      </p:sp>
    </p:spTree>
    <p:extLst>
      <p:ext uri="{BB962C8B-B14F-4D97-AF65-F5344CB8AC3E}">
        <p14:creationId xmlns:p14="http://schemas.microsoft.com/office/powerpoint/2010/main" val="226879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07504" y="214164"/>
            <a:ext cx="4461158" cy="461665"/>
          </a:xfrm>
          <a:prstGeom prst="rect">
            <a:avLst/>
          </a:prstGeom>
          <a:noFill/>
          <a:ln w="9525">
            <a:noFill/>
            <a:miter lim="800000"/>
            <a:headEnd/>
            <a:tailEnd/>
          </a:ln>
          <a:effectLst/>
        </p:spPr>
        <p:txBody>
          <a:bodyPr wrap="none">
            <a:spAutoFit/>
          </a:bodyPr>
          <a:lstStyle/>
          <a:p>
            <a:r>
              <a:rPr lang="en-GB" sz="2400" dirty="0" smtClean="0">
                <a:latin typeface="Arial Black" pitchFamily="34" charset="0"/>
              </a:rPr>
              <a:t>What can we do about it?</a:t>
            </a:r>
            <a:endParaRPr lang="en-GB" sz="2400" dirty="0">
              <a:latin typeface="Arial Black" pitchFamily="34" charset="0"/>
            </a:endParaRPr>
          </a:p>
        </p:txBody>
      </p:sp>
      <p:sp>
        <p:nvSpPr>
          <p:cNvPr id="7" name="Text Box 4"/>
          <p:cNvSpPr txBox="1">
            <a:spLocks noChangeArrowheads="1"/>
          </p:cNvSpPr>
          <p:nvPr/>
        </p:nvSpPr>
        <p:spPr bwMode="auto">
          <a:xfrm>
            <a:off x="107504" y="1096318"/>
            <a:ext cx="8738660" cy="4124206"/>
          </a:xfrm>
          <a:prstGeom prst="rect">
            <a:avLst/>
          </a:prstGeom>
          <a:noFill/>
          <a:ln w="9525">
            <a:noFill/>
            <a:miter lim="800000"/>
            <a:headEnd/>
            <a:tailEnd/>
          </a:ln>
          <a:effectLst/>
        </p:spPr>
        <p:txBody>
          <a:bodyPr wrap="square">
            <a:spAutoFit/>
          </a:bodyPr>
          <a:lstStyle/>
          <a:p>
            <a:pPr algn="l">
              <a:buClr>
                <a:schemeClr val="tx1"/>
              </a:buClr>
              <a:buSzPct val="130000"/>
              <a:buFont typeface="Wingdings" pitchFamily="2" charset="2"/>
              <a:buChar char="§"/>
            </a:pPr>
            <a:r>
              <a:rPr lang="en-GB" sz="2000" dirty="0" smtClean="0">
                <a:solidFill>
                  <a:srgbClr val="660066"/>
                </a:solidFill>
                <a:latin typeface="Arial" charset="0"/>
              </a:rPr>
              <a:t> </a:t>
            </a:r>
            <a:r>
              <a:rPr lang="en-GB" sz="2000" dirty="0" smtClean="0">
                <a:solidFill>
                  <a:srgbClr val="0000FF"/>
                </a:solidFill>
                <a:latin typeface="Arial" charset="0"/>
              </a:rPr>
              <a:t> </a:t>
            </a:r>
            <a:r>
              <a:rPr lang="en-GB" sz="2000" dirty="0" smtClean="0">
                <a:latin typeface="Arial" charset="0"/>
              </a:rPr>
              <a:t>Compare </a:t>
            </a:r>
            <a:r>
              <a:rPr lang="en-GB" sz="2000" b="1" dirty="0" smtClean="0">
                <a:latin typeface="Arial" charset="0"/>
              </a:rPr>
              <a:t>age-specific survival</a:t>
            </a:r>
          </a:p>
          <a:p>
            <a:pPr algn="l">
              <a:buClr>
                <a:schemeClr val="tx1"/>
              </a:buClr>
              <a:buSzPct val="130000"/>
            </a:pPr>
            <a:r>
              <a:rPr lang="en-GB" sz="2000" dirty="0" smtClean="0">
                <a:latin typeface="Arial" charset="0"/>
              </a:rPr>
              <a:t>        (not convenient if there are too many strata)</a:t>
            </a:r>
          </a:p>
          <a:p>
            <a:pPr algn="l">
              <a:buClr>
                <a:schemeClr val="tx1"/>
              </a:buClr>
              <a:buSzPct val="130000"/>
            </a:pPr>
            <a:endParaRPr lang="en-GB" sz="2000" dirty="0" smtClean="0">
              <a:latin typeface="Arial" charset="0"/>
            </a:endParaRPr>
          </a:p>
          <a:p>
            <a:pPr algn="l">
              <a:buClr>
                <a:schemeClr val="tx1"/>
              </a:buClr>
              <a:buSzPct val="130000"/>
            </a:pPr>
            <a:endParaRPr lang="en-GB" sz="2000" dirty="0" smtClean="0">
              <a:latin typeface="Arial" charset="0"/>
            </a:endParaRPr>
          </a:p>
          <a:p>
            <a:pPr algn="l">
              <a:buClr>
                <a:schemeClr val="tx1"/>
              </a:buClr>
              <a:buSzPct val="130000"/>
              <a:buFont typeface="Wingdings" pitchFamily="2" charset="2"/>
              <a:buChar char="§"/>
            </a:pPr>
            <a:r>
              <a:rPr lang="en-GB" sz="2000" dirty="0" smtClean="0">
                <a:latin typeface="Arial" charset="0"/>
              </a:rPr>
              <a:t>  Calculate a summary survival value which “</a:t>
            </a:r>
            <a:r>
              <a:rPr lang="en-GB" sz="2000" i="1" dirty="0" smtClean="0">
                <a:latin typeface="Arial" charset="0"/>
              </a:rPr>
              <a:t>controls</a:t>
            </a:r>
            <a:r>
              <a:rPr lang="en-GB" sz="2000" dirty="0" smtClean="0">
                <a:latin typeface="Arial" charset="0"/>
              </a:rPr>
              <a:t>” or “</a:t>
            </a:r>
            <a:r>
              <a:rPr lang="en-GB" sz="2000" i="1" dirty="0" smtClean="0">
                <a:latin typeface="Arial" charset="0"/>
              </a:rPr>
              <a:t>adjusts</a:t>
            </a:r>
            <a:r>
              <a:rPr lang="en-GB" sz="2000" dirty="0" smtClean="0">
                <a:latin typeface="Arial" charset="0"/>
              </a:rPr>
              <a:t>” for the effect of age</a:t>
            </a:r>
          </a:p>
          <a:p>
            <a:pPr algn="l">
              <a:buClr>
                <a:schemeClr val="tx1"/>
              </a:buClr>
              <a:buSzPct val="130000"/>
            </a:pPr>
            <a:endParaRPr lang="en-GB" sz="2000" dirty="0" smtClean="0">
              <a:latin typeface="Arial" charset="0"/>
            </a:endParaRPr>
          </a:p>
          <a:p>
            <a:pPr algn="l">
              <a:buClr>
                <a:schemeClr val="tx1"/>
              </a:buClr>
              <a:buSzPct val="135000"/>
            </a:pPr>
            <a:r>
              <a:rPr lang="en-GB" sz="2000" dirty="0" smtClean="0">
                <a:latin typeface="Arial" charset="0"/>
              </a:rPr>
              <a:t>	- </a:t>
            </a:r>
            <a:r>
              <a:rPr lang="en-GB" sz="2000" b="1" dirty="0" smtClean="0">
                <a:solidFill>
                  <a:srgbClr val="3333FF"/>
                </a:solidFill>
                <a:latin typeface="Arial" charset="0"/>
              </a:rPr>
              <a:t>Direct age-standardisation </a:t>
            </a:r>
            <a:r>
              <a:rPr lang="en-GB" sz="2000" dirty="0" smtClean="0">
                <a:latin typeface="Arial" charset="0"/>
              </a:rPr>
              <a:t>is one such approach</a:t>
            </a:r>
          </a:p>
          <a:p>
            <a:pPr marL="2114550" lvl="4" indent="-285750">
              <a:buClr>
                <a:schemeClr val="tx1"/>
              </a:buClr>
              <a:buSzPct val="135000"/>
              <a:buFont typeface="Arial" panose="020B0604020202020204" pitchFamily="34" charset="0"/>
              <a:buChar char="•"/>
            </a:pPr>
            <a:endParaRPr lang="en-GB" dirty="0">
              <a:latin typeface="Arial" charset="0"/>
            </a:endParaRPr>
          </a:p>
          <a:p>
            <a:pPr marL="2114550" lvl="4" indent="-285750">
              <a:buClr>
                <a:schemeClr val="tx1"/>
              </a:buClr>
              <a:buSzPct val="135000"/>
              <a:buFont typeface="Arial" panose="020B0604020202020204" pitchFamily="34" charset="0"/>
              <a:buChar char="•"/>
            </a:pPr>
            <a:r>
              <a:rPr lang="en-GB" dirty="0" smtClean="0">
                <a:latin typeface="Arial" charset="0"/>
              </a:rPr>
              <a:t>commonly used in the analysis of routinely-collected data</a:t>
            </a:r>
          </a:p>
          <a:p>
            <a:pPr marL="2114550" lvl="4" indent="-285750">
              <a:buClr>
                <a:schemeClr val="tx1"/>
              </a:buClr>
              <a:buSzPct val="135000"/>
              <a:buFont typeface="Arial" panose="020B0604020202020204" pitchFamily="34" charset="0"/>
              <a:buChar char="•"/>
            </a:pPr>
            <a:endParaRPr lang="en-GB" dirty="0" smtClean="0">
              <a:latin typeface="Arial" charset="0"/>
            </a:endParaRPr>
          </a:p>
          <a:p>
            <a:pPr marL="2114550" lvl="4" indent="-285750">
              <a:buClr>
                <a:schemeClr val="tx1"/>
              </a:buClr>
              <a:buSzPct val="135000"/>
              <a:buFont typeface="Arial" panose="020B0604020202020204" pitchFamily="34" charset="0"/>
              <a:buChar char="•"/>
            </a:pPr>
            <a:endParaRPr lang="en-GB" dirty="0">
              <a:latin typeface="Arial" charset="0"/>
            </a:endParaRPr>
          </a:p>
          <a:p>
            <a:pPr>
              <a:lnSpc>
                <a:spcPct val="150000"/>
              </a:lnSpc>
              <a:buClr>
                <a:schemeClr val="tx1"/>
              </a:buClr>
              <a:buSzPct val="135000"/>
            </a:pPr>
            <a:r>
              <a:rPr lang="en-GB" sz="2000" dirty="0" smtClean="0">
                <a:latin typeface="Arial" charset="0"/>
              </a:rPr>
              <a:t>  </a:t>
            </a:r>
            <a:endParaRPr lang="en-GB" sz="2000" dirty="0">
              <a:latin typeface="Arial" charset="0"/>
            </a:endParaRPr>
          </a:p>
        </p:txBody>
      </p:sp>
    </p:spTree>
    <p:extLst>
      <p:ext uri="{BB962C8B-B14F-4D97-AF65-F5344CB8AC3E}">
        <p14:creationId xmlns:p14="http://schemas.microsoft.com/office/powerpoint/2010/main" val="95616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107504" y="214164"/>
            <a:ext cx="4067139" cy="461665"/>
          </a:xfrm>
          <a:prstGeom prst="rect">
            <a:avLst/>
          </a:prstGeom>
          <a:noFill/>
          <a:ln w="9525">
            <a:noFill/>
            <a:miter lim="800000"/>
            <a:headEnd/>
            <a:tailEnd/>
          </a:ln>
          <a:effectLst/>
        </p:spPr>
        <p:txBody>
          <a:bodyPr wrap="none">
            <a:spAutoFit/>
          </a:bodyPr>
          <a:lstStyle/>
          <a:p>
            <a:pPr>
              <a:buClr>
                <a:schemeClr val="tx1"/>
              </a:buClr>
              <a:buSzPct val="135000"/>
            </a:pPr>
            <a:r>
              <a:rPr lang="en-GB" sz="2400" b="1" dirty="0">
                <a:solidFill>
                  <a:srgbClr val="3333FF"/>
                </a:solidFill>
                <a:latin typeface="Arial" charset="0"/>
              </a:rPr>
              <a:t>Direct age-standardisation</a:t>
            </a:r>
            <a:endParaRPr lang="en-GB" sz="2400" dirty="0">
              <a:latin typeface="Arial" charset="0"/>
            </a:endParaRPr>
          </a:p>
        </p:txBody>
      </p:sp>
      <p:sp>
        <p:nvSpPr>
          <p:cNvPr id="7" name="Text Box 4"/>
          <p:cNvSpPr txBox="1">
            <a:spLocks noChangeArrowheads="1"/>
          </p:cNvSpPr>
          <p:nvPr/>
        </p:nvSpPr>
        <p:spPr bwMode="auto">
          <a:xfrm>
            <a:off x="107504" y="1096318"/>
            <a:ext cx="8738660" cy="3323987"/>
          </a:xfrm>
          <a:prstGeom prst="rect">
            <a:avLst/>
          </a:prstGeom>
          <a:noFill/>
          <a:ln w="9525">
            <a:noFill/>
            <a:miter lim="800000"/>
            <a:headEnd/>
            <a:tailEnd/>
          </a:ln>
          <a:effectLst/>
        </p:spPr>
        <p:txBody>
          <a:bodyPr wrap="square">
            <a:spAutoFit/>
          </a:bodyPr>
          <a:lstStyle/>
          <a:p>
            <a:pPr>
              <a:lnSpc>
                <a:spcPct val="150000"/>
              </a:lnSpc>
              <a:buClr>
                <a:schemeClr val="tx1"/>
              </a:buClr>
              <a:buSzPct val="135000"/>
            </a:pPr>
            <a:endParaRPr lang="en-GB" sz="2000" dirty="0" smtClean="0">
              <a:latin typeface="Arial" charset="0"/>
            </a:endParaRPr>
          </a:p>
          <a:p>
            <a:pPr>
              <a:lnSpc>
                <a:spcPct val="150000"/>
              </a:lnSpc>
              <a:buClr>
                <a:schemeClr val="tx1"/>
              </a:buClr>
              <a:buSzPct val="135000"/>
            </a:pPr>
            <a:r>
              <a:rPr lang="en-GB" sz="2000" dirty="0" smtClean="0">
                <a:latin typeface="Arial" charset="0"/>
              </a:rPr>
              <a:t>Produces </a:t>
            </a:r>
            <a:r>
              <a:rPr lang="en-GB" sz="2000" dirty="0" smtClean="0">
                <a:solidFill>
                  <a:srgbClr val="000000"/>
                </a:solidFill>
                <a:latin typeface="Arial" charset="0"/>
              </a:rPr>
              <a:t>an </a:t>
            </a:r>
            <a:r>
              <a:rPr lang="en-GB" sz="2000" b="1" dirty="0" smtClean="0">
                <a:solidFill>
                  <a:srgbClr val="0000FF"/>
                </a:solidFill>
                <a:latin typeface="Arial" charset="0"/>
              </a:rPr>
              <a:t>overall summary measure </a:t>
            </a:r>
            <a:r>
              <a:rPr lang="en-GB" sz="2000" dirty="0" smtClean="0">
                <a:solidFill>
                  <a:srgbClr val="000000"/>
                </a:solidFill>
                <a:latin typeface="Arial" charset="0"/>
              </a:rPr>
              <a:t>for each population whilst </a:t>
            </a:r>
            <a:r>
              <a:rPr lang="en-GB" sz="2000" b="1" dirty="0" smtClean="0">
                <a:solidFill>
                  <a:srgbClr val="0000FF"/>
                </a:solidFill>
                <a:latin typeface="Arial" charset="0"/>
              </a:rPr>
              <a:t>removing the effect of differences in age structure </a:t>
            </a:r>
            <a:r>
              <a:rPr lang="en-GB" sz="2000" dirty="0">
                <a:solidFill>
                  <a:srgbClr val="000000"/>
                </a:solidFill>
                <a:latin typeface="Arial" charset="0"/>
              </a:rPr>
              <a:t>of cancer patients </a:t>
            </a:r>
            <a:r>
              <a:rPr lang="en-GB" sz="2000" dirty="0" smtClean="0">
                <a:solidFill>
                  <a:srgbClr val="000000"/>
                </a:solidFill>
                <a:latin typeface="Arial" charset="0"/>
              </a:rPr>
              <a:t>that may compromise the comparison of un-standardised survival</a:t>
            </a:r>
          </a:p>
          <a:p>
            <a:pPr>
              <a:lnSpc>
                <a:spcPct val="150000"/>
              </a:lnSpc>
              <a:buClr>
                <a:schemeClr val="tx1"/>
              </a:buClr>
              <a:buSzPct val="135000"/>
            </a:pPr>
            <a:endParaRPr lang="en-GB" sz="2000" dirty="0">
              <a:solidFill>
                <a:srgbClr val="000000"/>
              </a:solidFill>
              <a:latin typeface="Arial" charset="0"/>
            </a:endParaRPr>
          </a:p>
          <a:p>
            <a:pPr>
              <a:lnSpc>
                <a:spcPct val="150000"/>
              </a:lnSpc>
              <a:buClr>
                <a:schemeClr val="tx1"/>
              </a:buClr>
              <a:buSzPct val="135000"/>
            </a:pPr>
            <a:endParaRPr lang="en-GB" sz="2000" dirty="0" smtClean="0">
              <a:solidFill>
                <a:srgbClr val="000000"/>
              </a:solidFill>
              <a:latin typeface="Arial" charset="0"/>
            </a:endParaRPr>
          </a:p>
          <a:p>
            <a:pPr>
              <a:lnSpc>
                <a:spcPct val="150000"/>
              </a:lnSpc>
              <a:buClr>
                <a:schemeClr val="tx1"/>
              </a:buClr>
              <a:buSzPct val="135000"/>
            </a:pPr>
            <a:r>
              <a:rPr lang="en-GB" sz="2000" dirty="0" smtClean="0">
                <a:latin typeface="Arial" charset="0"/>
              </a:rPr>
              <a:t>  </a:t>
            </a:r>
            <a:endParaRPr lang="en-GB" sz="2000" dirty="0">
              <a:latin typeface="Arial" charset="0"/>
            </a:endParaRPr>
          </a:p>
        </p:txBody>
      </p:sp>
    </p:spTree>
    <p:extLst>
      <p:ext uri="{BB962C8B-B14F-4D97-AF65-F5344CB8AC3E}">
        <p14:creationId xmlns:p14="http://schemas.microsoft.com/office/powerpoint/2010/main" val="993588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body" idx="1"/>
          </p:nvPr>
        </p:nvSpPr>
        <p:spPr>
          <a:xfrm>
            <a:off x="168997" y="1541187"/>
            <a:ext cx="8137525" cy="4176712"/>
          </a:xfrm>
        </p:spPr>
        <p:txBody>
          <a:bodyPr>
            <a:normAutofit/>
          </a:bodyPr>
          <a:lstStyle/>
          <a:p>
            <a:pPr algn="just" eaLnBrk="1" hangingPunct="1">
              <a:lnSpc>
                <a:spcPct val="80000"/>
              </a:lnSpc>
              <a:buFont typeface="Wingdings" panose="05000000000000000000" pitchFamily="2" charset="2"/>
              <a:buChar char="§"/>
            </a:pPr>
            <a:r>
              <a:rPr lang="de-DE" sz="2000" dirty="0" smtClean="0">
                <a:latin typeface="Arial" charset="0"/>
              </a:rPr>
              <a:t>Requires estimation of survival for </a:t>
            </a:r>
            <a:r>
              <a:rPr lang="de-DE" sz="2000" b="1" u="sng" dirty="0" smtClean="0">
                <a:solidFill>
                  <a:srgbClr val="0000FF"/>
                </a:solidFill>
                <a:latin typeface="Arial" charset="0"/>
              </a:rPr>
              <a:t>each</a:t>
            </a:r>
            <a:r>
              <a:rPr lang="de-DE" sz="2000" dirty="0" smtClean="0">
                <a:latin typeface="Arial" charset="0"/>
              </a:rPr>
              <a:t> age group</a:t>
            </a: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150000"/>
              </a:lnSpc>
              <a:buFont typeface="Wingdings" panose="05000000000000000000" pitchFamily="2" charset="2"/>
              <a:buChar char="§"/>
            </a:pPr>
            <a:r>
              <a:rPr lang="de-DE" sz="2000" dirty="0" smtClean="0">
                <a:latin typeface="Arial" charset="0"/>
              </a:rPr>
              <a:t>Requires at least one patient at risk within each age group for each time interval of follow-up, unless all patients died before the end of the study</a:t>
            </a: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80000"/>
              </a:lnSpc>
              <a:buFont typeface="Wingdings" panose="05000000000000000000" pitchFamily="2" charset="2"/>
              <a:buChar char="§"/>
            </a:pPr>
            <a:endParaRPr lang="de-DE" sz="2000" dirty="0" smtClean="0">
              <a:latin typeface="Arial" charset="0"/>
            </a:endParaRPr>
          </a:p>
          <a:p>
            <a:pPr algn="just" eaLnBrk="1" hangingPunct="1">
              <a:lnSpc>
                <a:spcPct val="80000"/>
              </a:lnSpc>
              <a:buFont typeface="Wingdings" panose="05000000000000000000" pitchFamily="2" charset="2"/>
              <a:buChar char="§"/>
            </a:pPr>
            <a:r>
              <a:rPr lang="de-DE" sz="2000" dirty="0" smtClean="0">
                <a:latin typeface="Arial" charset="0"/>
              </a:rPr>
              <a:t>May not be feasible when data are sparse</a:t>
            </a:r>
          </a:p>
        </p:txBody>
      </p:sp>
      <p:sp>
        <p:nvSpPr>
          <p:cNvPr id="17413" name="Text Box 4"/>
          <p:cNvSpPr txBox="1">
            <a:spLocks noChangeArrowheads="1"/>
          </p:cNvSpPr>
          <p:nvPr/>
        </p:nvSpPr>
        <p:spPr bwMode="auto">
          <a:xfrm>
            <a:off x="183890" y="284454"/>
            <a:ext cx="8876133" cy="830997"/>
          </a:xfrm>
          <a:prstGeom prst="rect">
            <a:avLst/>
          </a:prstGeom>
          <a:noFill/>
          <a:ln w="9525">
            <a:noFill/>
            <a:miter lim="800000"/>
            <a:headEnd/>
            <a:tailEnd/>
          </a:ln>
        </p:spPr>
        <p:txBody>
          <a:bodyPr wrap="square">
            <a:spAutoFit/>
          </a:bodyPr>
          <a:lstStyle/>
          <a:p>
            <a:pPr>
              <a:spcBef>
                <a:spcPct val="50000"/>
              </a:spcBef>
            </a:pPr>
            <a:r>
              <a:rPr lang="pt-PT" sz="2400" b="1" dirty="0" smtClean="0">
                <a:latin typeface="Arial Black" pitchFamily="34" charset="0"/>
              </a:rPr>
              <a:t>Constraints of the direct age standardisation method</a:t>
            </a:r>
            <a:endParaRPr lang="pt-PT" sz="2400" b="1" dirty="0">
              <a:latin typeface="Arial Black" pitchFamily="34" charset="0"/>
            </a:endParaRPr>
          </a:p>
        </p:txBody>
      </p:sp>
    </p:spTree>
    <p:extLst>
      <p:ext uri="{BB962C8B-B14F-4D97-AF65-F5344CB8AC3E}">
        <p14:creationId xmlns:p14="http://schemas.microsoft.com/office/powerpoint/2010/main" val="2948868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504" y="260648"/>
            <a:ext cx="3384376" cy="400110"/>
          </a:xfrm>
          <a:prstGeom prst="rect">
            <a:avLst/>
          </a:prstGeom>
          <a:noFill/>
        </p:spPr>
        <p:txBody>
          <a:bodyPr wrap="square" rtlCol="0">
            <a:spAutoFit/>
          </a:bodyPr>
          <a:lstStyle/>
          <a:p>
            <a:pPr algn="l"/>
            <a:r>
              <a:rPr lang="en-GB" sz="2000" dirty="0" smtClean="0">
                <a:solidFill>
                  <a:schemeClr val="bg1"/>
                </a:solidFill>
                <a:latin typeface="Arial Black" pitchFamily="34" charset="0"/>
              </a:rPr>
              <a:t>Some thoughts...</a:t>
            </a:r>
            <a:endParaRPr lang="en-GB" sz="2000" dirty="0">
              <a:solidFill>
                <a:schemeClr val="bg1"/>
              </a:solidFill>
              <a:latin typeface="Arial Black" pitchFamily="34" charset="0"/>
            </a:endParaRPr>
          </a:p>
        </p:txBody>
      </p:sp>
      <p:sp>
        <p:nvSpPr>
          <p:cNvPr id="5" name="TextBox 4"/>
          <p:cNvSpPr txBox="1"/>
          <p:nvPr/>
        </p:nvSpPr>
        <p:spPr>
          <a:xfrm>
            <a:off x="253278" y="1085850"/>
            <a:ext cx="8492430" cy="5324535"/>
          </a:xfrm>
          <a:prstGeom prst="rect">
            <a:avLst/>
          </a:prstGeom>
          <a:solidFill>
            <a:schemeClr val="bg1"/>
          </a:solidFill>
          <a:ln>
            <a:noFill/>
          </a:ln>
        </p:spPr>
        <p:txBody>
          <a:bodyPr wrap="square" rtlCol="0">
            <a:spAutoFit/>
          </a:bodyPr>
          <a:lstStyle/>
          <a:p>
            <a:pPr algn="l">
              <a:buClr>
                <a:schemeClr val="tx1"/>
              </a:buClr>
              <a:buFont typeface="Wingdings" pitchFamily="2" charset="2"/>
              <a:buChar char="§"/>
            </a:pPr>
            <a:r>
              <a:rPr lang="en-GB" sz="2000" dirty="0" smtClean="0">
                <a:latin typeface="Arial" pitchFamily="34" charset="0"/>
                <a:cs typeface="Arial" pitchFamily="34" charset="0"/>
              </a:rPr>
              <a:t> Age-standardised survival </a:t>
            </a:r>
            <a:r>
              <a:rPr lang="en-GB" sz="2000" b="1" dirty="0" smtClean="0">
                <a:solidFill>
                  <a:srgbClr val="3333FF"/>
                </a:solidFill>
                <a:latin typeface="Arial" pitchFamily="34" charset="0"/>
                <a:cs typeface="Arial" pitchFamily="34" charset="0"/>
              </a:rPr>
              <a:t>does not reflect </a:t>
            </a:r>
            <a:r>
              <a:rPr lang="en-GB" sz="2000" dirty="0" smtClean="0">
                <a:latin typeface="Arial" pitchFamily="34" charset="0"/>
                <a:cs typeface="Arial" pitchFamily="34" charset="0"/>
              </a:rPr>
              <a:t>the actual experience of the population being examined.</a:t>
            </a:r>
          </a:p>
          <a:p>
            <a:pPr algn="l">
              <a:buClr>
                <a:schemeClr val="tx1"/>
              </a:buClr>
              <a:buFont typeface="Arial" pitchFamily="34" charset="0"/>
              <a:buChar char="•"/>
            </a:pPr>
            <a:endParaRPr lang="en-GB" sz="2000" dirty="0" smtClean="0">
              <a:latin typeface="Arial" pitchFamily="34" charset="0"/>
              <a:cs typeface="Arial" pitchFamily="34" charset="0"/>
            </a:endParaRPr>
          </a:p>
          <a:p>
            <a:pPr algn="l">
              <a:buClr>
                <a:schemeClr val="tx1"/>
              </a:buClr>
              <a:buFont typeface="Arial" pitchFamily="34" charset="0"/>
              <a:buChar char="•"/>
            </a:pPr>
            <a:endParaRPr lang="en-GB" sz="2000" dirty="0" smtClean="0">
              <a:latin typeface="Arial" pitchFamily="34" charset="0"/>
              <a:cs typeface="Arial" pitchFamily="34" charset="0"/>
            </a:endParaRPr>
          </a:p>
          <a:p>
            <a:pPr algn="l">
              <a:buClr>
                <a:schemeClr val="tx1"/>
              </a:buClr>
              <a:buFont typeface="Wingdings" pitchFamily="2" charset="2"/>
              <a:buChar char="§"/>
            </a:pPr>
            <a:r>
              <a:rPr lang="en-GB" sz="2000" dirty="0" smtClean="0">
                <a:latin typeface="Arial" pitchFamily="34" charset="0"/>
                <a:cs typeface="Arial" pitchFamily="34" charset="0"/>
              </a:rPr>
              <a:t> </a:t>
            </a:r>
            <a:r>
              <a:rPr lang="en-GB" sz="2000" b="1" dirty="0" smtClean="0">
                <a:solidFill>
                  <a:srgbClr val="3333FF"/>
                </a:solidFill>
                <a:latin typeface="Arial" pitchFamily="34" charset="0"/>
                <a:cs typeface="Arial" pitchFamily="34" charset="0"/>
              </a:rPr>
              <a:t>It is an artificial (hypothetical) survival </a:t>
            </a:r>
            <a:r>
              <a:rPr lang="en-GB" sz="2000" dirty="0" smtClean="0">
                <a:latin typeface="Arial" pitchFamily="34" charset="0"/>
                <a:cs typeface="Arial" pitchFamily="34" charset="0"/>
              </a:rPr>
              <a:t>estimate that allow comparisons across populations while “adjusting” for age. </a:t>
            </a:r>
          </a:p>
          <a:p>
            <a:pPr algn="l">
              <a:buClr>
                <a:schemeClr val="tx1"/>
              </a:buClr>
              <a:buFont typeface="Wingdings" pitchFamily="2" charset="2"/>
              <a:buChar char="§"/>
            </a:pPr>
            <a:endParaRPr lang="en-GB" sz="2000" dirty="0" smtClean="0">
              <a:latin typeface="Arial" pitchFamily="34" charset="0"/>
              <a:cs typeface="Arial" pitchFamily="34" charset="0"/>
            </a:endParaRPr>
          </a:p>
          <a:p>
            <a:pPr algn="l">
              <a:buClr>
                <a:schemeClr val="tx1"/>
              </a:buClr>
              <a:buFont typeface="Wingdings" pitchFamily="2" charset="2"/>
              <a:buChar char="§"/>
            </a:pPr>
            <a:endParaRPr lang="en-GB" sz="2000" dirty="0" smtClean="0">
              <a:latin typeface="Arial" pitchFamily="34" charset="0"/>
              <a:cs typeface="Arial" pitchFamily="34" charset="0"/>
            </a:endParaRPr>
          </a:p>
          <a:p>
            <a:pPr algn="l">
              <a:buClr>
                <a:schemeClr val="tx1"/>
              </a:buClr>
              <a:buFont typeface="Wingdings" pitchFamily="2" charset="2"/>
              <a:buChar char="§"/>
            </a:pPr>
            <a:r>
              <a:rPr lang="en-GB" sz="2000" dirty="0" smtClean="0">
                <a:latin typeface="Arial" pitchFamily="34" charset="0"/>
                <a:cs typeface="Arial" pitchFamily="34" charset="0"/>
              </a:rPr>
              <a:t> It is </a:t>
            </a:r>
            <a:r>
              <a:rPr lang="en-GB" sz="2000" b="1" dirty="0" smtClean="0">
                <a:solidFill>
                  <a:srgbClr val="3333FF"/>
                </a:solidFill>
                <a:latin typeface="Arial" pitchFamily="34" charset="0"/>
                <a:cs typeface="Arial" pitchFamily="34" charset="0"/>
              </a:rPr>
              <a:t>interpretable as </a:t>
            </a:r>
            <a:r>
              <a:rPr lang="en-GB" sz="2000" dirty="0" smtClean="0">
                <a:latin typeface="Arial" pitchFamily="34" charset="0"/>
                <a:cs typeface="Arial" pitchFamily="34" charset="0"/>
              </a:rPr>
              <a:t>the overall survival that would have occurred if the age distribution of the patient group under study had been the same as that of the standard population. </a:t>
            </a:r>
          </a:p>
          <a:p>
            <a:pPr algn="l">
              <a:buClr>
                <a:schemeClr val="tx1"/>
              </a:buClr>
              <a:buFont typeface="Arial" pitchFamily="34" charset="0"/>
              <a:buChar char="•"/>
            </a:pPr>
            <a:endParaRPr lang="en-GB" sz="2000" dirty="0" smtClean="0">
              <a:latin typeface="Arial" pitchFamily="34" charset="0"/>
              <a:cs typeface="Arial" pitchFamily="34" charset="0"/>
            </a:endParaRPr>
          </a:p>
          <a:p>
            <a:pPr algn="l">
              <a:buClr>
                <a:schemeClr val="tx1"/>
              </a:buClr>
              <a:buFont typeface="Arial" pitchFamily="34" charset="0"/>
              <a:buChar char="•"/>
            </a:pPr>
            <a:endParaRPr lang="en-GB" sz="2000" dirty="0" smtClean="0">
              <a:latin typeface="Arial" pitchFamily="34" charset="0"/>
              <a:cs typeface="Arial" pitchFamily="34" charset="0"/>
            </a:endParaRPr>
          </a:p>
          <a:p>
            <a:pPr algn="l">
              <a:buClr>
                <a:schemeClr val="tx1"/>
              </a:buClr>
              <a:buFont typeface="Wingdings" pitchFamily="2" charset="2"/>
              <a:buChar char="§"/>
            </a:pPr>
            <a:r>
              <a:rPr lang="en-GB" sz="2000" dirty="0" smtClean="0">
                <a:latin typeface="Arial" pitchFamily="34" charset="0"/>
                <a:cs typeface="Arial" pitchFamily="34" charset="0"/>
              </a:rPr>
              <a:t>  Age-standardised survival estimates should be compared to each other </a:t>
            </a:r>
            <a:r>
              <a:rPr lang="en-GB" sz="2000" b="1" dirty="0" smtClean="0">
                <a:solidFill>
                  <a:srgbClr val="0000FF"/>
                </a:solidFill>
                <a:latin typeface="Arial" pitchFamily="34" charset="0"/>
                <a:cs typeface="Arial" pitchFamily="34" charset="0"/>
              </a:rPr>
              <a:t>only if they have been calculated using the same reference population</a:t>
            </a:r>
            <a:r>
              <a:rPr lang="en-GB" sz="2000" dirty="0" smtClean="0">
                <a:solidFill>
                  <a:srgbClr val="0070C0"/>
                </a:solidFill>
                <a:latin typeface="Arial" pitchFamily="34" charset="0"/>
                <a:cs typeface="Arial" pitchFamily="34" charset="0"/>
              </a:rPr>
              <a:t>.</a:t>
            </a:r>
          </a:p>
          <a:p>
            <a:pPr algn="l">
              <a:buClr>
                <a:schemeClr val="tx1"/>
              </a:buClr>
              <a:buFont typeface="Arial" pitchFamily="34" charset="0"/>
              <a:buChar char="•"/>
            </a:pPr>
            <a:endParaRPr lang="en-GB" sz="2000" dirty="0" smtClean="0">
              <a:latin typeface="Arial" pitchFamily="34" charset="0"/>
              <a:cs typeface="Arial" pitchFamily="34" charset="0"/>
            </a:endParaRPr>
          </a:p>
        </p:txBody>
      </p:sp>
      <p:sp>
        <p:nvSpPr>
          <p:cNvPr id="6" name="Title 5"/>
          <p:cNvSpPr>
            <a:spLocks noGrp="1"/>
          </p:cNvSpPr>
          <p:nvPr>
            <p:ph type="title"/>
          </p:nvPr>
        </p:nvSpPr>
        <p:spPr>
          <a:xfrm>
            <a:off x="406400" y="26988"/>
            <a:ext cx="6070600" cy="1143000"/>
          </a:xfrm>
        </p:spPr>
        <p:txBody>
          <a:bodyPr>
            <a:normAutofit/>
          </a:bodyPr>
          <a:lstStyle/>
          <a:p>
            <a:r>
              <a:rPr lang="en-GB" sz="2400" dirty="0" smtClean="0"/>
              <a:t>Interpretation</a:t>
            </a:r>
            <a:endParaRPr lang="en-GB" sz="2400" dirty="0"/>
          </a:p>
        </p:txBody>
      </p:sp>
    </p:spTree>
    <p:extLst>
      <p:ext uri="{BB962C8B-B14F-4D97-AF65-F5344CB8AC3E}">
        <p14:creationId xmlns:p14="http://schemas.microsoft.com/office/powerpoint/2010/main" val="260638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9" name="Rectangle 3"/>
          <p:cNvSpPr>
            <a:spLocks noGrp="1" noChangeArrowheads="1"/>
          </p:cNvSpPr>
          <p:nvPr>
            <p:ph type="body" idx="1"/>
          </p:nvPr>
        </p:nvSpPr>
        <p:spPr>
          <a:xfrm>
            <a:off x="174833" y="2349500"/>
            <a:ext cx="8785225" cy="4248150"/>
          </a:xfrm>
        </p:spPr>
        <p:txBody>
          <a:bodyPr/>
          <a:lstStyle/>
          <a:p>
            <a:pPr>
              <a:lnSpc>
                <a:spcPct val="90000"/>
              </a:lnSpc>
              <a:buFontTx/>
              <a:buNone/>
            </a:pPr>
            <a:r>
              <a:rPr lang="en-GB" sz="2000" dirty="0">
                <a:latin typeface="Arial" charset="0"/>
              </a:rPr>
              <a:t>3 standards for 3 types of cancer derived from the EUROCARE-2 dataset</a:t>
            </a:r>
          </a:p>
          <a:p>
            <a:pPr>
              <a:lnSpc>
                <a:spcPct val="90000"/>
              </a:lnSpc>
              <a:buFontTx/>
              <a:buNone/>
            </a:pPr>
            <a:endParaRPr lang="en-GB" sz="2000" dirty="0">
              <a:solidFill>
                <a:srgbClr val="CC0000"/>
              </a:solidFill>
              <a:latin typeface="Arial" charset="0"/>
            </a:endParaRPr>
          </a:p>
          <a:p>
            <a:pPr>
              <a:lnSpc>
                <a:spcPct val="90000"/>
              </a:lnSpc>
              <a:spcBef>
                <a:spcPct val="60000"/>
              </a:spcBef>
              <a:buFont typeface="Wingdings" panose="05000000000000000000" pitchFamily="2" charset="2"/>
              <a:buChar char="§"/>
            </a:pPr>
            <a:r>
              <a:rPr lang="de-DE" sz="2000" b="1" dirty="0">
                <a:latin typeface="Arial" charset="0"/>
              </a:rPr>
              <a:t>Type 1:</a:t>
            </a:r>
            <a:r>
              <a:rPr lang="de-DE" sz="2000" dirty="0">
                <a:latin typeface="Arial" charset="0"/>
              </a:rPr>
              <a:t> increasing with age (91% of cases)</a:t>
            </a:r>
          </a:p>
          <a:p>
            <a:pPr>
              <a:lnSpc>
                <a:spcPct val="90000"/>
              </a:lnSpc>
              <a:spcBef>
                <a:spcPct val="60000"/>
              </a:spcBef>
              <a:buFont typeface="Wingdings" panose="05000000000000000000" pitchFamily="2" charset="2"/>
              <a:buChar char="§"/>
            </a:pPr>
            <a:r>
              <a:rPr lang="de-DE" sz="2000" b="1" dirty="0">
                <a:latin typeface="Arial" charset="0"/>
              </a:rPr>
              <a:t>Type 2:</a:t>
            </a:r>
            <a:r>
              <a:rPr lang="de-DE" sz="2000" dirty="0">
                <a:latin typeface="Arial" charset="0"/>
              </a:rPr>
              <a:t> constant with age (7% of cases)</a:t>
            </a:r>
          </a:p>
          <a:p>
            <a:pPr>
              <a:lnSpc>
                <a:spcPct val="90000"/>
              </a:lnSpc>
              <a:spcBef>
                <a:spcPct val="60000"/>
              </a:spcBef>
              <a:buFont typeface="Wingdings" panose="05000000000000000000" pitchFamily="2" charset="2"/>
              <a:buChar char="§"/>
            </a:pPr>
            <a:r>
              <a:rPr lang="de-DE" sz="2000" b="1" dirty="0">
                <a:latin typeface="Arial" charset="0"/>
              </a:rPr>
              <a:t>Type 3:</a:t>
            </a:r>
            <a:r>
              <a:rPr lang="de-DE" sz="2000" dirty="0">
                <a:latin typeface="Arial" charset="0"/>
              </a:rPr>
              <a:t> mainly young adults (&lt;2%)</a:t>
            </a:r>
            <a:endParaRPr lang="en-GB" sz="2000" dirty="0">
              <a:latin typeface="Arial" charset="0"/>
            </a:endParaRPr>
          </a:p>
          <a:p>
            <a:pPr>
              <a:lnSpc>
                <a:spcPct val="90000"/>
              </a:lnSpc>
              <a:buFontTx/>
              <a:buNone/>
            </a:pPr>
            <a:endParaRPr lang="en-GB" sz="2000" dirty="0">
              <a:latin typeface="Arial" charset="0"/>
            </a:endParaRPr>
          </a:p>
          <a:p>
            <a:pPr lvl="1">
              <a:lnSpc>
                <a:spcPct val="90000"/>
              </a:lnSpc>
            </a:pPr>
            <a:r>
              <a:rPr lang="en-GB" sz="2000" dirty="0">
                <a:latin typeface="Arial" charset="0"/>
              </a:rPr>
              <a:t>Minimise difference between raw and standardised</a:t>
            </a:r>
          </a:p>
          <a:p>
            <a:pPr lvl="1">
              <a:lnSpc>
                <a:spcPct val="90000"/>
              </a:lnSpc>
            </a:pPr>
            <a:r>
              <a:rPr lang="en-GB" sz="2000" dirty="0">
                <a:latin typeface="Arial" charset="0"/>
              </a:rPr>
              <a:t>Smallest number of standards</a:t>
            </a:r>
          </a:p>
          <a:p>
            <a:pPr lvl="1">
              <a:lnSpc>
                <a:spcPct val="90000"/>
              </a:lnSpc>
            </a:pPr>
            <a:r>
              <a:rPr lang="en-GB" sz="2000" dirty="0">
                <a:latin typeface="Arial" charset="0"/>
              </a:rPr>
              <a:t>Not arbitrary (specific to one study)</a:t>
            </a:r>
          </a:p>
          <a:p>
            <a:pPr lvl="1">
              <a:lnSpc>
                <a:spcPct val="90000"/>
              </a:lnSpc>
            </a:pPr>
            <a:r>
              <a:rPr lang="en-GB" sz="2000" dirty="0">
                <a:latin typeface="Arial" charset="0"/>
              </a:rPr>
              <a:t>Males and females combined</a:t>
            </a:r>
          </a:p>
          <a:p>
            <a:pPr lvl="1">
              <a:lnSpc>
                <a:spcPct val="90000"/>
              </a:lnSpc>
            </a:pPr>
            <a:endParaRPr lang="en-GB" sz="2000" dirty="0">
              <a:latin typeface="Arial" charset="0"/>
            </a:endParaRPr>
          </a:p>
        </p:txBody>
      </p:sp>
      <p:sp>
        <p:nvSpPr>
          <p:cNvPr id="265221" name="Text Box 5"/>
          <p:cNvSpPr txBox="1">
            <a:spLocks noChangeArrowheads="1"/>
          </p:cNvSpPr>
          <p:nvPr/>
        </p:nvSpPr>
        <p:spPr bwMode="auto">
          <a:xfrm>
            <a:off x="1258888" y="6461125"/>
            <a:ext cx="7885112" cy="396875"/>
          </a:xfrm>
          <a:prstGeom prst="rect">
            <a:avLst/>
          </a:prstGeom>
          <a:noFill/>
          <a:ln w="9525">
            <a:noFill/>
            <a:miter lim="800000"/>
            <a:headEnd/>
            <a:tailEnd/>
          </a:ln>
          <a:effectLst/>
        </p:spPr>
        <p:txBody>
          <a:bodyPr>
            <a:spAutoFit/>
          </a:bodyPr>
          <a:lstStyle/>
          <a:p>
            <a:pPr algn="r">
              <a:spcBef>
                <a:spcPct val="50000"/>
              </a:spcBef>
            </a:pPr>
            <a:r>
              <a:rPr lang="en-GB" b="0" i="1"/>
              <a:t>Corazziari et al., 2004</a:t>
            </a:r>
          </a:p>
        </p:txBody>
      </p:sp>
      <p:sp>
        <p:nvSpPr>
          <p:cNvPr id="265225" name="Rectangle 9"/>
          <p:cNvSpPr>
            <a:spLocks noGrp="1" noChangeArrowheads="1"/>
          </p:cNvSpPr>
          <p:nvPr>
            <p:ph type="title"/>
          </p:nvPr>
        </p:nvSpPr>
        <p:spPr>
          <a:xfrm>
            <a:off x="180975" y="1206500"/>
            <a:ext cx="7920038" cy="1143000"/>
          </a:xfrm>
          <a:noFill/>
          <a:ln/>
        </p:spPr>
        <p:txBody>
          <a:bodyPr/>
          <a:lstStyle/>
          <a:p>
            <a:pPr algn="ctr"/>
            <a:r>
              <a:rPr lang="de-DE" sz="2800" dirty="0">
                <a:solidFill>
                  <a:srgbClr val="CC0000"/>
                </a:solidFill>
                <a:latin typeface="Arial" charset="0"/>
              </a:rPr>
              <a:t>3. International cancer survival standard (ICSS</a:t>
            </a:r>
            <a:r>
              <a:rPr lang="de-DE" sz="2800" dirty="0" smtClean="0">
                <a:solidFill>
                  <a:srgbClr val="CC0000"/>
                </a:solidFill>
                <a:latin typeface="Arial" charset="0"/>
              </a:rPr>
              <a:t>)</a:t>
            </a:r>
            <a:br>
              <a:rPr lang="de-DE" sz="2800" dirty="0" smtClean="0">
                <a:solidFill>
                  <a:srgbClr val="CC0000"/>
                </a:solidFill>
                <a:latin typeface="Arial" charset="0"/>
              </a:rPr>
            </a:br>
            <a:r>
              <a:rPr lang="de-DE" sz="2000" b="1" dirty="0" smtClean="0">
                <a:solidFill>
                  <a:srgbClr val="0000FF"/>
                </a:solidFill>
                <a:latin typeface="Arial" charset="0"/>
              </a:rPr>
              <a:t>Recommended standard population</a:t>
            </a:r>
            <a:endParaRPr lang="en-GB" sz="2000" b="1" dirty="0">
              <a:solidFill>
                <a:srgbClr val="0000FF"/>
              </a:solidFill>
              <a:latin typeface="Arial" charset="0"/>
            </a:endParaRPr>
          </a:p>
        </p:txBody>
      </p:sp>
      <p:sp>
        <p:nvSpPr>
          <p:cNvPr id="6" name="Rectangle 2"/>
          <p:cNvSpPr txBox="1">
            <a:spLocks noChangeArrowheads="1"/>
          </p:cNvSpPr>
          <p:nvPr/>
        </p:nvSpPr>
        <p:spPr>
          <a:xfrm>
            <a:off x="251927" y="77788"/>
            <a:ext cx="8892074"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700" kern="1200" baseline="0">
                <a:solidFill>
                  <a:srgbClr val="000000"/>
                </a:solidFill>
                <a:latin typeface="Arial Black"/>
                <a:ea typeface="+mj-ea"/>
                <a:cs typeface="Arial Black"/>
              </a:defRPr>
            </a:lvl1pPr>
          </a:lstStyle>
          <a:p>
            <a:r>
              <a:rPr lang="de-DE" sz="2400" smtClean="0">
                <a:solidFill>
                  <a:schemeClr val="tx1"/>
                </a:solidFill>
                <a:latin typeface="Arial Black" pitchFamily="34" charset="0"/>
              </a:rPr>
              <a:t>Examples of (external) standard cancer patient populations</a:t>
            </a:r>
            <a:endParaRPr lang="en-GB" sz="2400" dirty="0">
              <a:solidFill>
                <a:schemeClr val="tx1"/>
              </a:solidFill>
              <a:latin typeface="Arial Black" pitchFamily="34" charset="0"/>
            </a:endParaRPr>
          </a:p>
        </p:txBody>
      </p:sp>
    </p:spTree>
    <p:extLst>
      <p:ext uri="{BB962C8B-B14F-4D97-AF65-F5344CB8AC3E}">
        <p14:creationId xmlns:p14="http://schemas.microsoft.com/office/powerpoint/2010/main" val="348647676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presentation slide example 201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presentation slide example 2012</Template>
  <TotalTime>1720</TotalTime>
  <Words>3807</Words>
  <Application>Microsoft Office PowerPoint</Application>
  <PresentationFormat>On-screen Show (4:3)</PresentationFormat>
  <Paragraphs>450</Paragraphs>
  <Slides>39</Slides>
  <Notes>17</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39</vt:i4>
      </vt:variant>
    </vt:vector>
  </HeadingPairs>
  <TitlesOfParts>
    <vt:vector size="53" baseType="lpstr">
      <vt:lpstr>Times New Roman</vt:lpstr>
      <vt:lpstr>Comic Sans MS</vt:lpstr>
      <vt:lpstr>Bookman Old Style</vt:lpstr>
      <vt:lpstr>Calibri</vt:lpstr>
      <vt:lpstr>Gill Sans MT</vt:lpstr>
      <vt:lpstr>Cambria</vt:lpstr>
      <vt:lpstr>Courier New</vt:lpstr>
      <vt:lpstr>Wingdings</vt:lpstr>
      <vt:lpstr>Wingdings 3</vt:lpstr>
      <vt:lpstr>Arial</vt:lpstr>
      <vt:lpstr>Arial Black</vt:lpstr>
      <vt:lpstr>Cambria Math</vt:lpstr>
      <vt:lpstr>presentation slide example 2012</vt:lpstr>
      <vt:lpstr>Equation</vt:lpstr>
      <vt:lpstr>Cancer survival analysis using population-based data Granada, 27-28 March 2017</vt:lpstr>
      <vt:lpstr>Outline</vt:lpstr>
      <vt:lpstr>PowerPoint Presentation</vt:lpstr>
      <vt:lpstr>PowerPoint Presentation</vt:lpstr>
      <vt:lpstr>PowerPoint Presentation</vt:lpstr>
      <vt:lpstr>PowerPoint Presentation</vt:lpstr>
      <vt:lpstr>PowerPoint Presentation</vt:lpstr>
      <vt:lpstr>Interpretation</vt:lpstr>
      <vt:lpstr>3. International cancer survival standard (ICSS) Recommended standard population</vt:lpstr>
      <vt:lpstr>PowerPoint Presentation</vt:lpstr>
      <vt:lpstr>PowerPoint Presentation</vt:lpstr>
      <vt:lpstr>Calculation: age-standardised survival</vt:lpstr>
      <vt:lpstr>Calculation: standard error for age-standardised survival</vt:lpstr>
      <vt:lpstr>Calculation: 95% confidence interval for age  standardised survival</vt:lpstr>
      <vt:lpstr>PowerPoint Presentation</vt:lpstr>
      <vt:lpstr>PowerPoint Presentation</vt:lpstr>
      <vt:lpstr>Cancer Survival Analysis using  Population-Based Data  Granada, 27-28 March - 2017</vt:lpstr>
      <vt:lpstr> Learning objectives </vt:lpstr>
      <vt:lpstr> Stata: stset </vt:lpstr>
      <vt:lpstr>PowerPoint Presentation</vt:lpstr>
      <vt:lpstr>Breast_stns.dta</vt:lpstr>
      <vt:lpstr>Breast_stns.dta</vt:lpstr>
      <vt:lpstr>PowerPoint Presentation</vt:lpstr>
      <vt:lpstr>Stata: stset</vt:lpstr>
      <vt:lpstr>Net Survival Estimates</vt:lpstr>
      <vt:lpstr>PowerPoint Presentation</vt:lpstr>
      <vt:lpstr>Q1: Cohort and Period</vt:lpstr>
      <vt:lpstr>Cohort approach, 1971</vt:lpstr>
      <vt:lpstr>Cohort, 1971</vt:lpstr>
      <vt:lpstr>Period approach, 1986</vt:lpstr>
      <vt:lpstr>Period approach, 1986</vt:lpstr>
      <vt:lpstr>Period approach, 1986</vt:lpstr>
      <vt:lpstr>Period approach, 1986</vt:lpstr>
      <vt:lpstr>Period approach, 1986</vt:lpstr>
      <vt:lpstr>Period approach 1986 </vt:lpstr>
      <vt:lpstr>Hybrid approach: 1986</vt:lpstr>
      <vt:lpstr>Hybrid approach: 1986</vt:lpstr>
      <vt:lpstr>Hybrid approach: 1986</vt:lpstr>
      <vt:lpstr>References and further reading</vt:lpstr>
    </vt:vector>
  </TitlesOfParts>
  <Company>London School of Hygiene &amp; Tropical Medicine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Cancer survival: principles, methods and applications London, 23 – 28 June 2013</dc:title>
  <dc:creator>Yuki Alencar</dc:creator>
  <cp:lastModifiedBy>Miguel-Angel Luque</cp:lastModifiedBy>
  <cp:revision>91</cp:revision>
  <dcterms:created xsi:type="dcterms:W3CDTF">2013-05-14T14:17:54Z</dcterms:created>
  <dcterms:modified xsi:type="dcterms:W3CDTF">2017-03-24T11:32:30Z</dcterms:modified>
</cp:coreProperties>
</file>